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9" r:id="rId11"/>
  </p:sldIdLst>
  <p:sldSz cx="20104100" cy="1130935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77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ferrer.MULETO-1\Desktop\Informe%20de%20Riesgo%20Trimestral\Grafico%20PN%20Sept%20AHORRO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ferrer.MULETO-1\Desktop\Informe%20de%20Riesgo%20Trimestral\Grafico%20PN%20Sept%20AHORRO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ferrer.MULETO-1\Desktop\Informe%20de%20Riesgo%20Trimestral\Asset%20Class%20Ahorr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ferrer.MULETO-1\Desktop\Informe%20de%20Riesgo%20Trimestral\Asset%20Class%20Ahorro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ferrer.MULETO-1\Desktop\Informe%20de%20Riesgo%20Trimestral\Asset%20Class%20Ahorro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ferrer.MULETO-1\Desktop\Informe%20de%20Riesgo%20Trimestral\Asset%20Class%20Ahorro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ferrer.MULETO-1\Desktop\Informe%20de%20Riesgo%20Trimestral\Asset%20Class%20Ahorro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172.20.2.22\Documentos\FONDOS\Informe%20Trimestral%20-%20CNV%20757%20Bavsa%20Ahorro\Informes%20757%20CNV\202409\Asset%20Class%20Ahorro%20y%20Ahorro%20USD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172.20.2.22\Documentos\FONDOS\Informe%20Trimestral%20-%20CNV%20757%20Bavsa%20Ahorro\Informes%20757%20CNV\202409\Asset%20Class%20Ahorro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PN!$D$2</c:f>
              <c:strCache>
                <c:ptCount val="1"/>
                <c:pt idx="0">
                  <c:v>Patrimonio Neto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PN!$C$3:$C$137</c:f>
              <c:strCache>
                <c:ptCount val="135"/>
                <c:pt idx="1">
                  <c:v>14/03/2024</c:v>
                </c:pt>
                <c:pt idx="2">
                  <c:v>15/03/2024</c:v>
                </c:pt>
                <c:pt idx="3">
                  <c:v>18/03/2024</c:v>
                </c:pt>
                <c:pt idx="4">
                  <c:v>19/03/2024</c:v>
                </c:pt>
                <c:pt idx="5">
                  <c:v>20/03/2024</c:v>
                </c:pt>
                <c:pt idx="6">
                  <c:v>21/03/2024</c:v>
                </c:pt>
                <c:pt idx="7">
                  <c:v>22/03/2024</c:v>
                </c:pt>
                <c:pt idx="8">
                  <c:v>25/03/2024</c:v>
                </c:pt>
                <c:pt idx="9">
                  <c:v>26/03/2024</c:v>
                </c:pt>
                <c:pt idx="10">
                  <c:v>27/03/2024</c:v>
                </c:pt>
                <c:pt idx="11">
                  <c:v>03/04/2024</c:v>
                </c:pt>
                <c:pt idx="12">
                  <c:v>04/04/2024</c:v>
                </c:pt>
                <c:pt idx="13">
                  <c:v>05/04/2024</c:v>
                </c:pt>
                <c:pt idx="14">
                  <c:v>08/04/2024</c:v>
                </c:pt>
                <c:pt idx="15">
                  <c:v>09/04/2024</c:v>
                </c:pt>
                <c:pt idx="16">
                  <c:v>10/04/2024</c:v>
                </c:pt>
                <c:pt idx="17">
                  <c:v>11/04/2024</c:v>
                </c:pt>
                <c:pt idx="18">
                  <c:v>12/04/2024</c:v>
                </c:pt>
                <c:pt idx="19">
                  <c:v>15/04/2024</c:v>
                </c:pt>
                <c:pt idx="20">
                  <c:v>16/04/2024</c:v>
                </c:pt>
                <c:pt idx="21">
                  <c:v>17/04/2024</c:v>
                </c:pt>
                <c:pt idx="22">
                  <c:v>18/04/2024</c:v>
                </c:pt>
                <c:pt idx="23">
                  <c:v>19/04/2024</c:v>
                </c:pt>
                <c:pt idx="24">
                  <c:v>22/04/2024</c:v>
                </c:pt>
                <c:pt idx="25">
                  <c:v>23/04/2024</c:v>
                </c:pt>
                <c:pt idx="26">
                  <c:v>24/04/2024</c:v>
                </c:pt>
                <c:pt idx="27">
                  <c:v>25/04/2024</c:v>
                </c:pt>
                <c:pt idx="28">
                  <c:v>26/04/2024</c:v>
                </c:pt>
                <c:pt idx="29">
                  <c:v>29/04/2024</c:v>
                </c:pt>
                <c:pt idx="30">
                  <c:v>30/04/2024</c:v>
                </c:pt>
                <c:pt idx="31">
                  <c:v>02/05/2024</c:v>
                </c:pt>
                <c:pt idx="32">
                  <c:v>03/05/2024</c:v>
                </c:pt>
                <c:pt idx="33">
                  <c:v>06/05/2024</c:v>
                </c:pt>
                <c:pt idx="34">
                  <c:v>07/05/2024</c:v>
                </c:pt>
                <c:pt idx="35">
                  <c:v>08/05/2024</c:v>
                </c:pt>
                <c:pt idx="36">
                  <c:v>09/05/2024</c:v>
                </c:pt>
                <c:pt idx="37">
                  <c:v>10/05/2024</c:v>
                </c:pt>
                <c:pt idx="38">
                  <c:v>13/05/2024</c:v>
                </c:pt>
                <c:pt idx="39">
                  <c:v>14/05/2024</c:v>
                </c:pt>
                <c:pt idx="40">
                  <c:v>15/05/2024</c:v>
                </c:pt>
                <c:pt idx="41">
                  <c:v>16/05/2024</c:v>
                </c:pt>
                <c:pt idx="42">
                  <c:v>17/05/2024</c:v>
                </c:pt>
                <c:pt idx="43">
                  <c:v>20/05/2024</c:v>
                </c:pt>
                <c:pt idx="44">
                  <c:v>21/05/2024</c:v>
                </c:pt>
                <c:pt idx="45">
                  <c:v>22/05/2024</c:v>
                </c:pt>
                <c:pt idx="46">
                  <c:v>23/05/2024</c:v>
                </c:pt>
                <c:pt idx="47">
                  <c:v>24/05/2024</c:v>
                </c:pt>
                <c:pt idx="48">
                  <c:v>27/05/2024</c:v>
                </c:pt>
                <c:pt idx="49">
                  <c:v>28/05/2024</c:v>
                </c:pt>
                <c:pt idx="50">
                  <c:v>29/05/2024</c:v>
                </c:pt>
                <c:pt idx="51">
                  <c:v>30/05/2024</c:v>
                </c:pt>
                <c:pt idx="52">
                  <c:v>31/05/2024</c:v>
                </c:pt>
                <c:pt idx="53">
                  <c:v>03/06/2024</c:v>
                </c:pt>
                <c:pt idx="54">
                  <c:v>04/06/2024</c:v>
                </c:pt>
                <c:pt idx="55">
                  <c:v>05/06/2024</c:v>
                </c:pt>
                <c:pt idx="56">
                  <c:v>06/06/2024</c:v>
                </c:pt>
                <c:pt idx="57">
                  <c:v>07/06/2024</c:v>
                </c:pt>
                <c:pt idx="58">
                  <c:v>10/06/2024</c:v>
                </c:pt>
                <c:pt idx="59">
                  <c:v>11/06/2024</c:v>
                </c:pt>
                <c:pt idx="60">
                  <c:v>12/06/2024</c:v>
                </c:pt>
                <c:pt idx="61">
                  <c:v>13/06/2024</c:v>
                </c:pt>
                <c:pt idx="62">
                  <c:v>14/06/2024</c:v>
                </c:pt>
                <c:pt idx="63">
                  <c:v>18/06/2024</c:v>
                </c:pt>
                <c:pt idx="64">
                  <c:v>19/06/2024</c:v>
                </c:pt>
                <c:pt idx="65">
                  <c:v>24/06/2024</c:v>
                </c:pt>
                <c:pt idx="66">
                  <c:v>25/06/2024</c:v>
                </c:pt>
                <c:pt idx="67">
                  <c:v>26/06/2024</c:v>
                </c:pt>
                <c:pt idx="68">
                  <c:v>27/06/2024</c:v>
                </c:pt>
                <c:pt idx="69">
                  <c:v>28/06/2024</c:v>
                </c:pt>
                <c:pt idx="70">
                  <c:v>01/07/2024</c:v>
                </c:pt>
                <c:pt idx="71">
                  <c:v>02/07/2024</c:v>
                </c:pt>
                <c:pt idx="72">
                  <c:v>03/07/2024</c:v>
                </c:pt>
                <c:pt idx="73">
                  <c:v>04/07/2024</c:v>
                </c:pt>
                <c:pt idx="74">
                  <c:v>05/07/2024</c:v>
                </c:pt>
                <c:pt idx="75">
                  <c:v>08/07/2024</c:v>
                </c:pt>
                <c:pt idx="76">
                  <c:v>10/07/2024</c:v>
                </c:pt>
                <c:pt idx="77">
                  <c:v>11/07/2024</c:v>
                </c:pt>
                <c:pt idx="78">
                  <c:v>12/07/2024</c:v>
                </c:pt>
                <c:pt idx="79">
                  <c:v>15/07/2024</c:v>
                </c:pt>
                <c:pt idx="80">
                  <c:v>16/07/2024</c:v>
                </c:pt>
                <c:pt idx="81">
                  <c:v>17/07/2024</c:v>
                </c:pt>
                <c:pt idx="82">
                  <c:v>18/07/2024</c:v>
                </c:pt>
                <c:pt idx="83">
                  <c:v>19/07/2024</c:v>
                </c:pt>
                <c:pt idx="84">
                  <c:v>22/07/2024</c:v>
                </c:pt>
                <c:pt idx="85">
                  <c:v>23/07/2024</c:v>
                </c:pt>
                <c:pt idx="86">
                  <c:v>24/07/2024</c:v>
                </c:pt>
                <c:pt idx="87">
                  <c:v>25/07/2024</c:v>
                </c:pt>
                <c:pt idx="88">
                  <c:v>26/07/2024</c:v>
                </c:pt>
                <c:pt idx="89">
                  <c:v>29/07/2024</c:v>
                </c:pt>
                <c:pt idx="90">
                  <c:v>30/07/2024</c:v>
                </c:pt>
                <c:pt idx="91">
                  <c:v>31/07/2024</c:v>
                </c:pt>
                <c:pt idx="92">
                  <c:v>01/08/2024</c:v>
                </c:pt>
                <c:pt idx="93">
                  <c:v>02/08/2024</c:v>
                </c:pt>
                <c:pt idx="94">
                  <c:v>05/08/2024</c:v>
                </c:pt>
                <c:pt idx="95">
                  <c:v>06/08/2024</c:v>
                </c:pt>
                <c:pt idx="96">
                  <c:v>07/08/2024</c:v>
                </c:pt>
                <c:pt idx="97">
                  <c:v>08/08/2024</c:v>
                </c:pt>
                <c:pt idx="98">
                  <c:v>09/08/2024</c:v>
                </c:pt>
                <c:pt idx="99">
                  <c:v>12/08/2024</c:v>
                </c:pt>
                <c:pt idx="100">
                  <c:v>13/08/2024</c:v>
                </c:pt>
                <c:pt idx="101">
                  <c:v>14/08/2024</c:v>
                </c:pt>
                <c:pt idx="102">
                  <c:v>15/08/2024</c:v>
                </c:pt>
                <c:pt idx="103">
                  <c:v>16/08/2024</c:v>
                </c:pt>
                <c:pt idx="104">
                  <c:v>19/08/2024</c:v>
                </c:pt>
                <c:pt idx="105">
                  <c:v>20/08/2024</c:v>
                </c:pt>
                <c:pt idx="106">
                  <c:v>21/08/2024</c:v>
                </c:pt>
                <c:pt idx="107">
                  <c:v>22/08/2024</c:v>
                </c:pt>
                <c:pt idx="108">
                  <c:v>23/08/2024</c:v>
                </c:pt>
                <c:pt idx="109">
                  <c:v>26/08/2024</c:v>
                </c:pt>
                <c:pt idx="110">
                  <c:v>27/08/2024</c:v>
                </c:pt>
                <c:pt idx="111">
                  <c:v>28/08/2024</c:v>
                </c:pt>
                <c:pt idx="112">
                  <c:v>29/08/2024</c:v>
                </c:pt>
                <c:pt idx="113">
                  <c:v>30/08/2024</c:v>
                </c:pt>
                <c:pt idx="114">
                  <c:v>02/09/2024</c:v>
                </c:pt>
                <c:pt idx="115">
                  <c:v>03/09/2024</c:v>
                </c:pt>
                <c:pt idx="116">
                  <c:v>04/09/2024</c:v>
                </c:pt>
                <c:pt idx="117">
                  <c:v>05/09/2024</c:v>
                </c:pt>
                <c:pt idx="118">
                  <c:v>06/09/2024</c:v>
                </c:pt>
                <c:pt idx="119">
                  <c:v>09/09/2024</c:v>
                </c:pt>
                <c:pt idx="120">
                  <c:v>10/09/2024</c:v>
                </c:pt>
                <c:pt idx="121">
                  <c:v>11/09/2024</c:v>
                </c:pt>
                <c:pt idx="122">
                  <c:v>12/09/2024</c:v>
                </c:pt>
                <c:pt idx="123">
                  <c:v>13/09/2024</c:v>
                </c:pt>
                <c:pt idx="124">
                  <c:v>16/09/2024</c:v>
                </c:pt>
                <c:pt idx="125">
                  <c:v>17/09/2024</c:v>
                </c:pt>
                <c:pt idx="126">
                  <c:v>18/09/2024</c:v>
                </c:pt>
                <c:pt idx="127">
                  <c:v>19/09/2024</c:v>
                </c:pt>
                <c:pt idx="128">
                  <c:v>20/09/2024</c:v>
                </c:pt>
                <c:pt idx="129">
                  <c:v>23/09/2024</c:v>
                </c:pt>
                <c:pt idx="130">
                  <c:v>24/09/2024</c:v>
                </c:pt>
                <c:pt idx="131">
                  <c:v>25/09/2024</c:v>
                </c:pt>
                <c:pt idx="132">
                  <c:v>26/09/2024</c:v>
                </c:pt>
                <c:pt idx="133">
                  <c:v>27/09/2024</c:v>
                </c:pt>
                <c:pt idx="134">
                  <c:v>30/09/2024</c:v>
                </c:pt>
              </c:strCache>
            </c:strRef>
          </c:cat>
          <c:val>
            <c:numRef>
              <c:f>PN!$D$3:$D$137</c:f>
              <c:numCache>
                <c:formatCode>#,##0.00</c:formatCode>
                <c:ptCount val="135"/>
                <c:pt idx="1">
                  <c:v>2047950000</c:v>
                </c:pt>
                <c:pt idx="2">
                  <c:v>2423796266.1399999</c:v>
                </c:pt>
                <c:pt idx="3">
                  <c:v>3616208205.3400002</c:v>
                </c:pt>
                <c:pt idx="4">
                  <c:v>2958329404.1700001</c:v>
                </c:pt>
                <c:pt idx="5">
                  <c:v>3111365041.6900001</c:v>
                </c:pt>
                <c:pt idx="6">
                  <c:v>3044029772.9200001</c:v>
                </c:pt>
                <c:pt idx="7">
                  <c:v>3643441045.3299999</c:v>
                </c:pt>
                <c:pt idx="8">
                  <c:v>4557230599.2200003</c:v>
                </c:pt>
                <c:pt idx="9">
                  <c:v>3657472041.6700001</c:v>
                </c:pt>
                <c:pt idx="10">
                  <c:v>4659668255.5900002</c:v>
                </c:pt>
                <c:pt idx="11">
                  <c:v>4225039192.1500001</c:v>
                </c:pt>
                <c:pt idx="12">
                  <c:v>3969058977.9200001</c:v>
                </c:pt>
                <c:pt idx="13">
                  <c:v>5179546205.5</c:v>
                </c:pt>
                <c:pt idx="14">
                  <c:v>3637594457.5100002</c:v>
                </c:pt>
                <c:pt idx="15">
                  <c:v>3850388410.4899998</c:v>
                </c:pt>
                <c:pt idx="16">
                  <c:v>4270139257.2600002</c:v>
                </c:pt>
                <c:pt idx="17">
                  <c:v>5195692300.2700005</c:v>
                </c:pt>
                <c:pt idx="18">
                  <c:v>6070995863.5500002</c:v>
                </c:pt>
                <c:pt idx="19">
                  <c:v>3261041341</c:v>
                </c:pt>
                <c:pt idx="20">
                  <c:v>5615401712.4899998</c:v>
                </c:pt>
                <c:pt idx="21">
                  <c:v>4940994147.3500004</c:v>
                </c:pt>
                <c:pt idx="22">
                  <c:v>7797067908.7399998</c:v>
                </c:pt>
                <c:pt idx="23">
                  <c:v>9591393880.5400009</c:v>
                </c:pt>
                <c:pt idx="24">
                  <c:v>4894782012.2600002</c:v>
                </c:pt>
                <c:pt idx="25">
                  <c:v>5954561845.9099998</c:v>
                </c:pt>
                <c:pt idx="26">
                  <c:v>5969250535.3699999</c:v>
                </c:pt>
                <c:pt idx="27">
                  <c:v>6748264701.0600004</c:v>
                </c:pt>
                <c:pt idx="28">
                  <c:v>6087574790.6999998</c:v>
                </c:pt>
                <c:pt idx="29">
                  <c:v>7145901011.6199999</c:v>
                </c:pt>
                <c:pt idx="30">
                  <c:v>5800512662.1300001</c:v>
                </c:pt>
                <c:pt idx="31">
                  <c:v>3731413894.98</c:v>
                </c:pt>
                <c:pt idx="32">
                  <c:v>3794880580.71</c:v>
                </c:pt>
                <c:pt idx="33">
                  <c:v>3563984721.3400002</c:v>
                </c:pt>
                <c:pt idx="34">
                  <c:v>3694763913.5700002</c:v>
                </c:pt>
                <c:pt idx="35">
                  <c:v>3758257743.9200001</c:v>
                </c:pt>
                <c:pt idx="36">
                  <c:v>5126195977.5299997</c:v>
                </c:pt>
                <c:pt idx="37">
                  <c:v>6076008435.9499998</c:v>
                </c:pt>
                <c:pt idx="38">
                  <c:v>5243280950.0100002</c:v>
                </c:pt>
                <c:pt idx="39">
                  <c:v>4689894940.8999996</c:v>
                </c:pt>
                <c:pt idx="40">
                  <c:v>5924158965.9700003</c:v>
                </c:pt>
                <c:pt idx="41">
                  <c:v>8077918994.79</c:v>
                </c:pt>
                <c:pt idx="42">
                  <c:v>16952045822.639999</c:v>
                </c:pt>
                <c:pt idx="43">
                  <c:v>6435070297.5799999</c:v>
                </c:pt>
                <c:pt idx="44">
                  <c:v>8109128036.9499998</c:v>
                </c:pt>
                <c:pt idx="45">
                  <c:v>9098348557.6900005</c:v>
                </c:pt>
                <c:pt idx="46">
                  <c:v>11080173330.110001</c:v>
                </c:pt>
                <c:pt idx="47">
                  <c:v>12219155328.43</c:v>
                </c:pt>
                <c:pt idx="48">
                  <c:v>10626820444.15</c:v>
                </c:pt>
                <c:pt idx="49">
                  <c:v>9167407728.3099995</c:v>
                </c:pt>
                <c:pt idx="50">
                  <c:v>9961154914.2999992</c:v>
                </c:pt>
                <c:pt idx="51">
                  <c:v>11964163178.790001</c:v>
                </c:pt>
                <c:pt idx="52">
                  <c:v>10524069581.84</c:v>
                </c:pt>
                <c:pt idx="53">
                  <c:v>9852547411.1599998</c:v>
                </c:pt>
                <c:pt idx="54">
                  <c:v>11877561085.790001</c:v>
                </c:pt>
                <c:pt idx="55">
                  <c:v>9434606715.75</c:v>
                </c:pt>
                <c:pt idx="56">
                  <c:v>10602012936.98</c:v>
                </c:pt>
                <c:pt idx="57">
                  <c:v>8441609690.1300001</c:v>
                </c:pt>
                <c:pt idx="58">
                  <c:v>8661482523.4899998</c:v>
                </c:pt>
                <c:pt idx="59">
                  <c:v>8218524514.5</c:v>
                </c:pt>
                <c:pt idx="60">
                  <c:v>11213725363.67</c:v>
                </c:pt>
                <c:pt idx="61">
                  <c:v>13310772009.43</c:v>
                </c:pt>
                <c:pt idx="62">
                  <c:v>11462944179.15</c:v>
                </c:pt>
                <c:pt idx="63">
                  <c:v>9302188156.2000008</c:v>
                </c:pt>
                <c:pt idx="64">
                  <c:v>13258907766.73</c:v>
                </c:pt>
                <c:pt idx="65">
                  <c:v>10893282080.09</c:v>
                </c:pt>
                <c:pt idx="66">
                  <c:v>10581221214.75</c:v>
                </c:pt>
                <c:pt idx="67">
                  <c:v>9299937600.6100006</c:v>
                </c:pt>
                <c:pt idx="68">
                  <c:v>10598368955.459999</c:v>
                </c:pt>
                <c:pt idx="69">
                  <c:v>9164035678.3700008</c:v>
                </c:pt>
                <c:pt idx="70">
                  <c:v>10359183596.25</c:v>
                </c:pt>
                <c:pt idx="71">
                  <c:v>9977199264.9400005</c:v>
                </c:pt>
                <c:pt idx="72">
                  <c:v>9727067189.4300003</c:v>
                </c:pt>
                <c:pt idx="73">
                  <c:v>8479895736.3699999</c:v>
                </c:pt>
                <c:pt idx="74">
                  <c:v>7795545771.1899996</c:v>
                </c:pt>
                <c:pt idx="75">
                  <c:v>7032004530.3900003</c:v>
                </c:pt>
                <c:pt idx="76">
                  <c:v>7353857686.0200005</c:v>
                </c:pt>
                <c:pt idx="77">
                  <c:v>13786930575.76</c:v>
                </c:pt>
                <c:pt idx="78">
                  <c:v>10095129792.34</c:v>
                </c:pt>
                <c:pt idx="79">
                  <c:v>11182826005.6</c:v>
                </c:pt>
                <c:pt idx="80">
                  <c:v>13383300415.290001</c:v>
                </c:pt>
                <c:pt idx="81">
                  <c:v>9467580223.2600002</c:v>
                </c:pt>
                <c:pt idx="82">
                  <c:v>9737121536.6800003</c:v>
                </c:pt>
                <c:pt idx="83">
                  <c:v>9831629234.0699997</c:v>
                </c:pt>
                <c:pt idx="84">
                  <c:v>9904744951.0400009</c:v>
                </c:pt>
                <c:pt idx="85">
                  <c:v>11120152456.469999</c:v>
                </c:pt>
                <c:pt idx="86">
                  <c:v>12669545726.98</c:v>
                </c:pt>
                <c:pt idx="87">
                  <c:v>19552688624.869999</c:v>
                </c:pt>
                <c:pt idx="88">
                  <c:v>9470590540.9200001</c:v>
                </c:pt>
                <c:pt idx="89">
                  <c:v>14718407693.77</c:v>
                </c:pt>
                <c:pt idx="90">
                  <c:v>12056765125.68</c:v>
                </c:pt>
                <c:pt idx="91">
                  <c:v>9788192932.5599995</c:v>
                </c:pt>
                <c:pt idx="92">
                  <c:v>10851671242.42</c:v>
                </c:pt>
                <c:pt idx="93">
                  <c:v>8554255258.0200005</c:v>
                </c:pt>
                <c:pt idx="94">
                  <c:v>10772809057.389999</c:v>
                </c:pt>
                <c:pt idx="95">
                  <c:v>10963209505.42</c:v>
                </c:pt>
                <c:pt idx="96">
                  <c:v>12449752892.51</c:v>
                </c:pt>
                <c:pt idx="97">
                  <c:v>8832119660.1200008</c:v>
                </c:pt>
                <c:pt idx="98">
                  <c:v>10140247882.200001</c:v>
                </c:pt>
                <c:pt idx="99">
                  <c:v>9738536226.8199997</c:v>
                </c:pt>
                <c:pt idx="100">
                  <c:v>8870648443.0699997</c:v>
                </c:pt>
                <c:pt idx="101">
                  <c:v>8657511332.9400005</c:v>
                </c:pt>
                <c:pt idx="102">
                  <c:v>13524106455.309999</c:v>
                </c:pt>
                <c:pt idx="103">
                  <c:v>10694814451.709999</c:v>
                </c:pt>
                <c:pt idx="104">
                  <c:v>13983447450.99</c:v>
                </c:pt>
                <c:pt idx="105">
                  <c:v>10040521695.35</c:v>
                </c:pt>
                <c:pt idx="106">
                  <c:v>16434076601.309999</c:v>
                </c:pt>
                <c:pt idx="107">
                  <c:v>23550730061.48</c:v>
                </c:pt>
                <c:pt idx="108">
                  <c:v>15698352570.77</c:v>
                </c:pt>
                <c:pt idx="109">
                  <c:v>16642683297.139999</c:v>
                </c:pt>
                <c:pt idx="110">
                  <c:v>14610978041.41</c:v>
                </c:pt>
                <c:pt idx="111">
                  <c:v>15977088080.120001</c:v>
                </c:pt>
                <c:pt idx="112">
                  <c:v>21980548397.630001</c:v>
                </c:pt>
                <c:pt idx="113">
                  <c:v>21960539500.82</c:v>
                </c:pt>
                <c:pt idx="114">
                  <c:v>19031345083.18</c:v>
                </c:pt>
                <c:pt idx="115">
                  <c:v>17093021515.52</c:v>
                </c:pt>
                <c:pt idx="116">
                  <c:v>22530749968.040001</c:v>
                </c:pt>
                <c:pt idx="117">
                  <c:v>18275538857.060001</c:v>
                </c:pt>
                <c:pt idx="118">
                  <c:v>19996264604.68</c:v>
                </c:pt>
                <c:pt idx="119">
                  <c:v>19852847748.73</c:v>
                </c:pt>
                <c:pt idx="120">
                  <c:v>20957163517.09</c:v>
                </c:pt>
                <c:pt idx="121">
                  <c:v>18110704211.389999</c:v>
                </c:pt>
                <c:pt idx="122">
                  <c:v>16657124846.6</c:v>
                </c:pt>
                <c:pt idx="123">
                  <c:v>14033933705.92</c:v>
                </c:pt>
                <c:pt idx="124">
                  <c:v>13778389861.360001</c:v>
                </c:pt>
                <c:pt idx="125">
                  <c:v>12009649596.879999</c:v>
                </c:pt>
                <c:pt idx="126">
                  <c:v>12854365152.9</c:v>
                </c:pt>
                <c:pt idx="127">
                  <c:v>15207695581.459999</c:v>
                </c:pt>
                <c:pt idx="128">
                  <c:v>11741985261.92</c:v>
                </c:pt>
                <c:pt idx="129">
                  <c:v>12742096338.200001</c:v>
                </c:pt>
                <c:pt idx="130">
                  <c:v>10249223958.09</c:v>
                </c:pt>
                <c:pt idx="131">
                  <c:v>13166026706.43</c:v>
                </c:pt>
                <c:pt idx="132">
                  <c:v>21822159229.060001</c:v>
                </c:pt>
                <c:pt idx="133">
                  <c:v>21892647410.029999</c:v>
                </c:pt>
                <c:pt idx="134">
                  <c:v>19438623066.139999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423-4549-B653-FD8B75DCA4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71106543"/>
        <c:axId val="1"/>
      </c:lineChart>
      <c:catAx>
        <c:axId val="13711065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,,&quot;M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371106543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A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DURATION!$L$1</c:f>
              <c:strCache>
                <c:ptCount val="1"/>
                <c:pt idx="0">
                  <c:v>DURATION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DURATION!$K$2:$K$8</c:f>
              <c:numCache>
                <c:formatCode>m/d/yyyy</c:formatCode>
                <c:ptCount val="7"/>
                <c:pt idx="0" formatCode="mmm\-yy">
                  <c:v>45379</c:v>
                </c:pt>
                <c:pt idx="1">
                  <c:v>45412</c:v>
                </c:pt>
                <c:pt idx="2">
                  <c:v>45443</c:v>
                </c:pt>
                <c:pt idx="3" formatCode="mmm\-yy">
                  <c:v>45471</c:v>
                </c:pt>
                <c:pt idx="4">
                  <c:v>45504</c:v>
                </c:pt>
                <c:pt idx="5">
                  <c:v>45534</c:v>
                </c:pt>
                <c:pt idx="6">
                  <c:v>45565</c:v>
                </c:pt>
              </c:numCache>
            </c:numRef>
          </c:cat>
          <c:val>
            <c:numRef>
              <c:f>DURATION!$L$2:$L$8</c:f>
              <c:numCache>
                <c:formatCode>_-* #,##0_-;\-* #,##0_-;_-* "-"??_-;_-@_-</c:formatCode>
                <c:ptCount val="7"/>
                <c:pt idx="0">
                  <c:v>3.2538601471046062</c:v>
                </c:pt>
                <c:pt idx="1">
                  <c:v>8.2694294581494887</c:v>
                </c:pt>
                <c:pt idx="2">
                  <c:v>4.3756100500675741</c:v>
                </c:pt>
                <c:pt idx="3" formatCode="_(* #,##0_);_(* \(#,##0\);_(* &quot;-&quot;??_);_(@_)">
                  <c:v>6.5639026817799762</c:v>
                </c:pt>
                <c:pt idx="4">
                  <c:v>8</c:v>
                </c:pt>
                <c:pt idx="5">
                  <c:v>6</c:v>
                </c:pt>
                <c:pt idx="6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01-4D8B-9622-A83100A1A5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43474831"/>
        <c:axId val="1746592863"/>
      </c:lineChart>
      <c:dateAx>
        <c:axId val="1743474831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746592863"/>
        <c:crosses val="autoZero"/>
        <c:auto val="1"/>
        <c:lblOffset val="100"/>
        <c:baseTimeUnit val="months"/>
      </c:dateAx>
      <c:valAx>
        <c:axId val="17465928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7434748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512095363079616"/>
          <c:y val="6.0185185185185182E-2"/>
          <c:w val="0.53888888888888886"/>
          <c:h val="0.8981481481481481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231-40F1-B752-641DC5DD291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31-40F1-B752-641DC5DD291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231-40F1-B752-641DC5DD291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231-40F1-B752-641DC5DD291C}"/>
              </c:ext>
            </c:extLst>
          </c:dPt>
          <c:dLbls>
            <c:dLbl>
              <c:idx val="0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247222222222223"/>
                      <c:h val="9.25233304170312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31-40F1-B752-641DC5DD291C}"/>
                </c:ext>
              </c:extLst>
            </c:dLbl>
            <c:dLbl>
              <c:idx val="1"/>
              <c:layout>
                <c:manualLayout>
                  <c:x val="-7.7971290514757527E-2"/>
                  <c:y val="0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31-40F1-B752-641DC5DD291C}"/>
                </c:ext>
              </c:extLst>
            </c:dLbl>
            <c:dLbl>
              <c:idx val="2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C231-40F1-B752-641DC5DD291C}"/>
                </c:ext>
              </c:extLst>
            </c:dLbl>
            <c:dLbl>
              <c:idx val="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C231-40F1-B752-641DC5DD29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Ahorro!$A$17:$A$20</c:f>
              <c:strCache>
                <c:ptCount val="4"/>
                <c:pt idx="0">
                  <c:v>Cuenta Remunerada</c:v>
                </c:pt>
                <c:pt idx="1">
                  <c:v>Intereses a Cobrar</c:v>
                </c:pt>
                <c:pt idx="2">
                  <c:v>Plazo Fijo</c:v>
                </c:pt>
                <c:pt idx="3">
                  <c:v>Apertura, Pases, Cauciones</c:v>
                </c:pt>
              </c:strCache>
            </c:strRef>
          </c:cat>
          <c:val>
            <c:numRef>
              <c:f>Ahorro!$B$17:$B$20</c:f>
              <c:numCache>
                <c:formatCode>0.000%</c:formatCode>
                <c:ptCount val="4"/>
                <c:pt idx="0" formatCode="0.00%">
                  <c:v>0.4920079470301818</c:v>
                </c:pt>
                <c:pt idx="1">
                  <c:v>1.2605044435306774E-2</c:v>
                </c:pt>
                <c:pt idx="2" formatCode="0.00%">
                  <c:v>0.1882882039635593</c:v>
                </c:pt>
                <c:pt idx="3" formatCode="0.00%">
                  <c:v>0.30866672935329298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231-40F1-B752-641DC5DD291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Ahorro!$A$41:$A$46</c:f>
              <c:strCache>
                <c:ptCount val="6"/>
                <c:pt idx="0">
                  <c:v>BI BANK SA </c:v>
                </c:pt>
                <c:pt idx="1">
                  <c:v>Banco Saenz </c:v>
                </c:pt>
                <c:pt idx="2">
                  <c:v>BANCO COMAFI SA </c:v>
                </c:pt>
                <c:pt idx="3">
                  <c:v>Banco de Servicios y Transacciones</c:v>
                </c:pt>
                <c:pt idx="4">
                  <c:v>Banco Reba </c:v>
                </c:pt>
                <c:pt idx="5">
                  <c:v>UiloBank SAU</c:v>
                </c:pt>
              </c:strCache>
            </c:strRef>
          </c:cat>
          <c:val>
            <c:numRef>
              <c:f>Ahorro!$C$41:$C$46</c:f>
              <c:numCache>
                <c:formatCode>0.00%</c:formatCode>
                <c:ptCount val="6"/>
                <c:pt idx="0">
                  <c:v>1.485980287555545E-4</c:v>
                </c:pt>
                <c:pt idx="1">
                  <c:v>1.392487678017276E-3</c:v>
                </c:pt>
                <c:pt idx="2">
                  <c:v>7.3005209700240548E-2</c:v>
                </c:pt>
                <c:pt idx="3">
                  <c:v>8.3651585323475941E-2</c:v>
                </c:pt>
                <c:pt idx="4">
                  <c:v>0.11196611893360384</c:v>
                </c:pt>
                <c:pt idx="5">
                  <c:v>0.7298360003359069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53-48E8-A6E3-B1668C8F0B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45815231"/>
        <c:axId val="1745815711"/>
        <c:axId val="0"/>
      </c:bar3DChart>
      <c:catAx>
        <c:axId val="1745815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745815711"/>
        <c:crosses val="autoZero"/>
        <c:auto val="1"/>
        <c:lblAlgn val="ctr"/>
        <c:lblOffset val="100"/>
        <c:noMultiLvlLbl val="0"/>
      </c:catAx>
      <c:valAx>
        <c:axId val="17458157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7458152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64E-4A29-A7EC-8ADC7901AD0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64E-4A29-A7EC-8ADC7901AD0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64E-4A29-A7EC-8ADC7901AD0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Ahorro!$O$12:$O$14</c:f>
              <c:strCache>
                <c:ptCount val="3"/>
                <c:pt idx="0">
                  <c:v>Banco de Servicios y Transacciones</c:v>
                </c:pt>
                <c:pt idx="1">
                  <c:v>Banco Reba</c:v>
                </c:pt>
                <c:pt idx="2">
                  <c:v>UiloBank SAU</c:v>
                </c:pt>
              </c:strCache>
            </c:strRef>
          </c:cat>
          <c:val>
            <c:numRef>
              <c:f>Ahorro!$Q$12:$Q$14</c:f>
              <c:numCache>
                <c:formatCode>0.00%</c:formatCode>
                <c:ptCount val="3"/>
                <c:pt idx="0">
                  <c:v>0.30667419005924357</c:v>
                </c:pt>
                <c:pt idx="1">
                  <c:v>0.41199413304270754</c:v>
                </c:pt>
                <c:pt idx="2">
                  <c:v>0.28133167689804883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64E-4A29-A7EC-8ADC7901AD0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C31-415A-90C0-368B3633D64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C31-415A-90C0-368B3633D64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C31-415A-90C0-368B3633D64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Ahorro!$A$67:$A$69</c:f>
              <c:strCache>
                <c:ptCount val="3"/>
                <c:pt idx="0">
                  <c:v>BANCO COMAFI SA </c:v>
                </c:pt>
                <c:pt idx="1">
                  <c:v>Otros</c:v>
                </c:pt>
                <c:pt idx="2">
                  <c:v>UiloBank SAU </c:v>
                </c:pt>
              </c:strCache>
            </c:strRef>
          </c:cat>
          <c:val>
            <c:numRef>
              <c:f>Ahorro!$C$67:$C$69</c:f>
              <c:numCache>
                <c:formatCode>0.00%</c:formatCode>
                <c:ptCount val="3"/>
                <c:pt idx="0">
                  <c:v>0.10024592693687044</c:v>
                </c:pt>
                <c:pt idx="1">
                  <c:v>2.5659138286717336E-3</c:v>
                </c:pt>
                <c:pt idx="2">
                  <c:v>0.89718815923445783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C31-415A-90C0-368B3633D64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506-4386-A2B2-13A89CD547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506-4386-A2B2-13A89CD547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506-4386-A2B2-13A89CD547C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506-4386-A2B2-13A89CD547C4}"/>
              </c:ext>
            </c:extLst>
          </c:dPt>
          <c:dLbls>
            <c:dLbl>
              <c:idx val="0"/>
              <c:layout>
                <c:manualLayout>
                  <c:x val="3.2871910012638582E-2"/>
                  <c:y val="1.004506091272655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506-4386-A2B2-13A89CD547C4}"/>
                </c:ext>
              </c:extLst>
            </c:dLbl>
            <c:dLbl>
              <c:idx val="1"/>
              <c:layout>
                <c:manualLayout>
                  <c:x val="1.0856803455170516E-2"/>
                  <c:y val="-3.73106057587219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506-4386-A2B2-13A89CD547C4}"/>
                </c:ext>
              </c:extLst>
            </c:dLbl>
            <c:dLbl>
              <c:idx val="3"/>
              <c:layout>
                <c:manualLayout>
                  <c:x val="1.9325675088687662E-3"/>
                  <c:y val="-0.1011758555117928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506-4386-A2B2-13A89CD547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Calificacion!$E$2:$E$5</c:f>
              <c:strCache>
                <c:ptCount val="4"/>
                <c:pt idx="0">
                  <c:v>A1</c:v>
                </c:pt>
                <c:pt idx="1">
                  <c:v>A2 </c:v>
                </c:pt>
                <c:pt idx="2">
                  <c:v>A3</c:v>
                </c:pt>
                <c:pt idx="3">
                  <c:v>Otros </c:v>
                </c:pt>
              </c:strCache>
            </c:strRef>
          </c:cat>
          <c:val>
            <c:numRef>
              <c:f>Calificacion!$G$2:$G$5</c:f>
              <c:numCache>
                <c:formatCode>0.00%</c:formatCode>
                <c:ptCount val="4"/>
                <c:pt idx="0">
                  <c:v>0.10837775238020515</c:v>
                </c:pt>
                <c:pt idx="1">
                  <c:v>0.50587591808786392</c:v>
                </c:pt>
                <c:pt idx="2">
                  <c:v>1.0280256507365656E-4</c:v>
                </c:pt>
                <c:pt idx="3">
                  <c:v>0.38564352696685739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506-4386-A2B2-13A89CD547C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FF0-4AE7-9556-7307A4B6C3F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FF0-4AE7-9556-7307A4B6C3F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'Tipo de Inversor'!$B$26:$B$27</c:f>
              <c:strCache>
                <c:ptCount val="2"/>
                <c:pt idx="0">
                  <c:v>Agentes de Colocación y Distribución Integral de FCIs</c:v>
                </c:pt>
                <c:pt idx="1">
                  <c:v>Fondos Comunes de Inversión</c:v>
                </c:pt>
              </c:strCache>
            </c:strRef>
          </c:cat>
          <c:val>
            <c:numRef>
              <c:f>'Tipo de Inversor'!$C$26:$C$27</c:f>
              <c:numCache>
                <c:formatCode>0.00%</c:formatCode>
                <c:ptCount val="2"/>
                <c:pt idx="0">
                  <c:v>0.95119999999999993</c:v>
                </c:pt>
                <c:pt idx="1">
                  <c:v>4.8799999999999996E-2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F0-4AE7-9556-7307A4B6C3F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09904903893452"/>
          <c:y val="1.9421210544612884E-2"/>
          <c:w val="0.82853930944598386"/>
          <c:h val="0.816667170745913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'Liquidez Final'!$B$1</c:f>
              <c:strCache>
                <c:ptCount val="1"/>
                <c:pt idx="0">
                  <c:v>Liquidez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'Liquidez Final'!$A$2:$A$66</c:f>
              <c:numCache>
                <c:formatCode>m/d/yyyy</c:formatCode>
                <c:ptCount val="65"/>
                <c:pt idx="0">
                  <c:v>45474</c:v>
                </c:pt>
                <c:pt idx="1">
                  <c:v>45475</c:v>
                </c:pt>
                <c:pt idx="2">
                  <c:v>45476</c:v>
                </c:pt>
                <c:pt idx="3">
                  <c:v>45477</c:v>
                </c:pt>
                <c:pt idx="4">
                  <c:v>45478</c:v>
                </c:pt>
                <c:pt idx="5">
                  <c:v>45481</c:v>
                </c:pt>
                <c:pt idx="6">
                  <c:v>45483</c:v>
                </c:pt>
                <c:pt idx="7">
                  <c:v>45484</c:v>
                </c:pt>
                <c:pt idx="8">
                  <c:v>45485</c:v>
                </c:pt>
                <c:pt idx="9">
                  <c:v>45488</c:v>
                </c:pt>
                <c:pt idx="10">
                  <c:v>45489</c:v>
                </c:pt>
                <c:pt idx="11">
                  <c:v>45490</c:v>
                </c:pt>
                <c:pt idx="12">
                  <c:v>45491</c:v>
                </c:pt>
                <c:pt idx="13">
                  <c:v>45492</c:v>
                </c:pt>
                <c:pt idx="14">
                  <c:v>45495</c:v>
                </c:pt>
                <c:pt idx="15">
                  <c:v>45496</c:v>
                </c:pt>
                <c:pt idx="16">
                  <c:v>45497</c:v>
                </c:pt>
                <c:pt idx="17">
                  <c:v>45498</c:v>
                </c:pt>
                <c:pt idx="18">
                  <c:v>45499</c:v>
                </c:pt>
                <c:pt idx="19">
                  <c:v>45502</c:v>
                </c:pt>
                <c:pt idx="20">
                  <c:v>45503</c:v>
                </c:pt>
                <c:pt idx="21">
                  <c:v>45504</c:v>
                </c:pt>
                <c:pt idx="22">
                  <c:v>45505</c:v>
                </c:pt>
                <c:pt idx="23">
                  <c:v>45506</c:v>
                </c:pt>
                <c:pt idx="24">
                  <c:v>45509</c:v>
                </c:pt>
                <c:pt idx="25">
                  <c:v>45510</c:v>
                </c:pt>
                <c:pt idx="26">
                  <c:v>45511</c:v>
                </c:pt>
                <c:pt idx="27">
                  <c:v>45512</c:v>
                </c:pt>
                <c:pt idx="28">
                  <c:v>45513</c:v>
                </c:pt>
                <c:pt idx="29">
                  <c:v>45516</c:v>
                </c:pt>
                <c:pt idx="30">
                  <c:v>45517</c:v>
                </c:pt>
                <c:pt idx="31">
                  <c:v>45518</c:v>
                </c:pt>
                <c:pt idx="32">
                  <c:v>45519</c:v>
                </c:pt>
                <c:pt idx="33">
                  <c:v>45520</c:v>
                </c:pt>
                <c:pt idx="34">
                  <c:v>45523</c:v>
                </c:pt>
                <c:pt idx="35">
                  <c:v>45524</c:v>
                </c:pt>
                <c:pt idx="36">
                  <c:v>45525</c:v>
                </c:pt>
                <c:pt idx="37">
                  <c:v>45526</c:v>
                </c:pt>
                <c:pt idx="38">
                  <c:v>45527</c:v>
                </c:pt>
                <c:pt idx="39">
                  <c:v>45530</c:v>
                </c:pt>
                <c:pt idx="40">
                  <c:v>45531</c:v>
                </c:pt>
                <c:pt idx="41">
                  <c:v>45532</c:v>
                </c:pt>
                <c:pt idx="42">
                  <c:v>45533</c:v>
                </c:pt>
                <c:pt idx="43">
                  <c:v>45534</c:v>
                </c:pt>
                <c:pt idx="44">
                  <c:v>45537</c:v>
                </c:pt>
                <c:pt idx="45">
                  <c:v>45538</c:v>
                </c:pt>
                <c:pt idx="46">
                  <c:v>45539</c:v>
                </c:pt>
                <c:pt idx="47">
                  <c:v>45540</c:v>
                </c:pt>
                <c:pt idx="48">
                  <c:v>45541</c:v>
                </c:pt>
                <c:pt idx="49">
                  <c:v>45544</c:v>
                </c:pt>
                <c:pt idx="50">
                  <c:v>45545</c:v>
                </c:pt>
                <c:pt idx="51">
                  <c:v>45546</c:v>
                </c:pt>
                <c:pt idx="52">
                  <c:v>45547</c:v>
                </c:pt>
                <c:pt idx="53">
                  <c:v>45548</c:v>
                </c:pt>
                <c:pt idx="54">
                  <c:v>45551</c:v>
                </c:pt>
                <c:pt idx="55">
                  <c:v>45552</c:v>
                </c:pt>
                <c:pt idx="56">
                  <c:v>45553</c:v>
                </c:pt>
                <c:pt idx="57">
                  <c:v>45554</c:v>
                </c:pt>
                <c:pt idx="58">
                  <c:v>45555</c:v>
                </c:pt>
                <c:pt idx="59">
                  <c:v>45558</c:v>
                </c:pt>
                <c:pt idx="60">
                  <c:v>45559</c:v>
                </c:pt>
                <c:pt idx="61">
                  <c:v>45560</c:v>
                </c:pt>
                <c:pt idx="62">
                  <c:v>45561</c:v>
                </c:pt>
                <c:pt idx="63">
                  <c:v>45562</c:v>
                </c:pt>
                <c:pt idx="64">
                  <c:v>45565</c:v>
                </c:pt>
              </c:numCache>
            </c:numRef>
          </c:cat>
          <c:val>
            <c:numRef>
              <c:f>'Liquidez Final'!$B$2:$B$66</c:f>
              <c:numCache>
                <c:formatCode>_("$"* #,##0.00_);_("$"* \(#,##0.00\);_("$"* "-"??_);_(@_)</c:formatCode>
                <c:ptCount val="65"/>
                <c:pt idx="0">
                  <c:v>7782681130.96</c:v>
                </c:pt>
                <c:pt idx="1">
                  <c:v>5708606815.71</c:v>
                </c:pt>
                <c:pt idx="2">
                  <c:v>7564688158.9399996</c:v>
                </c:pt>
                <c:pt idx="3">
                  <c:v>6309921570.3899994</c:v>
                </c:pt>
                <c:pt idx="4">
                  <c:v>5005298223.4300003</c:v>
                </c:pt>
                <c:pt idx="5">
                  <c:v>4221715614.4299998</c:v>
                </c:pt>
                <c:pt idx="6">
                  <c:v>2531370161.8400002</c:v>
                </c:pt>
                <c:pt idx="7">
                  <c:v>8869926982.2700005</c:v>
                </c:pt>
                <c:pt idx="8">
                  <c:v>6666527678.1199999</c:v>
                </c:pt>
                <c:pt idx="9">
                  <c:v>5030327011.9200001</c:v>
                </c:pt>
                <c:pt idx="10">
                  <c:v>6421045388.54</c:v>
                </c:pt>
                <c:pt idx="11">
                  <c:v>4845323716.75</c:v>
                </c:pt>
                <c:pt idx="12">
                  <c:v>4645245724.6800003</c:v>
                </c:pt>
                <c:pt idx="13">
                  <c:v>3245583442.6199999</c:v>
                </c:pt>
                <c:pt idx="14">
                  <c:v>3293360037.8600001</c:v>
                </c:pt>
                <c:pt idx="15">
                  <c:v>4500309262.7200003</c:v>
                </c:pt>
                <c:pt idx="16">
                  <c:v>7540110893.04</c:v>
                </c:pt>
                <c:pt idx="17">
                  <c:v>14926933277.719999</c:v>
                </c:pt>
                <c:pt idx="18">
                  <c:v>4127315719.1399999</c:v>
                </c:pt>
                <c:pt idx="19">
                  <c:v>10869530182.43</c:v>
                </c:pt>
                <c:pt idx="20">
                  <c:v>7309827157.7799997</c:v>
                </c:pt>
                <c:pt idx="21">
                  <c:v>5016906418.6099997</c:v>
                </c:pt>
                <c:pt idx="22">
                  <c:v>6071140026.0900002</c:v>
                </c:pt>
                <c:pt idx="23">
                  <c:v>3748513090.48</c:v>
                </c:pt>
                <c:pt idx="24">
                  <c:v>6736847951.0100002</c:v>
                </c:pt>
                <c:pt idx="25">
                  <c:v>6813759110.1099997</c:v>
                </c:pt>
                <c:pt idx="26">
                  <c:v>8336585500.2200003</c:v>
                </c:pt>
                <c:pt idx="27">
                  <c:v>4708241841.2299995</c:v>
                </c:pt>
                <c:pt idx="28">
                  <c:v>6061635157.1800003</c:v>
                </c:pt>
                <c:pt idx="29">
                  <c:v>6667819617.6000004</c:v>
                </c:pt>
                <c:pt idx="30">
                  <c:v>5791157615.4099998</c:v>
                </c:pt>
                <c:pt idx="31">
                  <c:v>5570198912.8999996</c:v>
                </c:pt>
                <c:pt idx="32">
                  <c:v>10447296669.030001</c:v>
                </c:pt>
                <c:pt idx="33">
                  <c:v>7678739536.9300003</c:v>
                </c:pt>
                <c:pt idx="34">
                  <c:v>10963017866.040001</c:v>
                </c:pt>
                <c:pt idx="35">
                  <c:v>6009403746.9200001</c:v>
                </c:pt>
                <c:pt idx="36">
                  <c:v>12395814755.369999</c:v>
                </c:pt>
                <c:pt idx="37">
                  <c:v>19499581216.040001</c:v>
                </c:pt>
                <c:pt idx="38">
                  <c:v>11142062659.400002</c:v>
                </c:pt>
                <c:pt idx="39">
                  <c:v>13081533917.26</c:v>
                </c:pt>
                <c:pt idx="40">
                  <c:v>10037548334.01</c:v>
                </c:pt>
                <c:pt idx="41">
                  <c:v>10393747235.84</c:v>
                </c:pt>
                <c:pt idx="42">
                  <c:v>16385902741.98</c:v>
                </c:pt>
                <c:pt idx="43">
                  <c:v>16350103509.459999</c:v>
                </c:pt>
                <c:pt idx="44">
                  <c:v>13560165789.790001</c:v>
                </c:pt>
                <c:pt idx="45">
                  <c:v>11592315160.440001</c:v>
                </c:pt>
                <c:pt idx="46">
                  <c:v>17024954163.370001</c:v>
                </c:pt>
                <c:pt idx="47">
                  <c:v>11754681568.82</c:v>
                </c:pt>
                <c:pt idx="48">
                  <c:v>13461078179.51</c:v>
                </c:pt>
                <c:pt idx="49">
                  <c:v>12787315820.459999</c:v>
                </c:pt>
                <c:pt idx="50">
                  <c:v>12876837963.869999</c:v>
                </c:pt>
                <c:pt idx="51">
                  <c:v>12015004232.119999</c:v>
                </c:pt>
                <c:pt idx="52">
                  <c:v>11547686157.139999</c:v>
                </c:pt>
                <c:pt idx="53">
                  <c:v>7912543702.7299995</c:v>
                </c:pt>
                <c:pt idx="54">
                  <c:v>8163426154.54</c:v>
                </c:pt>
                <c:pt idx="55">
                  <c:v>6385079525.2600002</c:v>
                </c:pt>
                <c:pt idx="56">
                  <c:v>7219720549.9899998</c:v>
                </c:pt>
                <c:pt idx="57">
                  <c:v>10182933886.74</c:v>
                </c:pt>
                <c:pt idx="58">
                  <c:v>6703235510.1800003</c:v>
                </c:pt>
                <c:pt idx="59">
                  <c:v>8058533307.4500008</c:v>
                </c:pt>
                <c:pt idx="60">
                  <c:v>5705682634.3900003</c:v>
                </c:pt>
                <c:pt idx="61">
                  <c:v>9338265715.4400005</c:v>
                </c:pt>
                <c:pt idx="62">
                  <c:v>22483050912.309998</c:v>
                </c:pt>
                <c:pt idx="63">
                  <c:v>21072931258.989998</c:v>
                </c:pt>
                <c:pt idx="64">
                  <c:v>20064064782.040001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88-4057-9EB4-8F49C384EE8A}"/>
            </c:ext>
          </c:extLst>
        </c:ser>
        <c:ser>
          <c:idx val="1"/>
          <c:order val="1"/>
          <c:tx>
            <c:strRef>
              <c:f>'Liquidez Final'!$C$1</c:f>
              <c:strCache>
                <c:ptCount val="1"/>
                <c:pt idx="0">
                  <c:v>PN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'Liquidez Final'!$A$2:$A$66</c:f>
              <c:numCache>
                <c:formatCode>m/d/yyyy</c:formatCode>
                <c:ptCount val="65"/>
                <c:pt idx="0">
                  <c:v>45474</c:v>
                </c:pt>
                <c:pt idx="1">
                  <c:v>45475</c:v>
                </c:pt>
                <c:pt idx="2">
                  <c:v>45476</c:v>
                </c:pt>
                <c:pt idx="3">
                  <c:v>45477</c:v>
                </c:pt>
                <c:pt idx="4">
                  <c:v>45478</c:v>
                </c:pt>
                <c:pt idx="5">
                  <c:v>45481</c:v>
                </c:pt>
                <c:pt idx="6">
                  <c:v>45483</c:v>
                </c:pt>
                <c:pt idx="7">
                  <c:v>45484</c:v>
                </c:pt>
                <c:pt idx="8">
                  <c:v>45485</c:v>
                </c:pt>
                <c:pt idx="9">
                  <c:v>45488</c:v>
                </c:pt>
                <c:pt idx="10">
                  <c:v>45489</c:v>
                </c:pt>
                <c:pt idx="11">
                  <c:v>45490</c:v>
                </c:pt>
                <c:pt idx="12">
                  <c:v>45491</c:v>
                </c:pt>
                <c:pt idx="13">
                  <c:v>45492</c:v>
                </c:pt>
                <c:pt idx="14">
                  <c:v>45495</c:v>
                </c:pt>
                <c:pt idx="15">
                  <c:v>45496</c:v>
                </c:pt>
                <c:pt idx="16">
                  <c:v>45497</c:v>
                </c:pt>
                <c:pt idx="17">
                  <c:v>45498</c:v>
                </c:pt>
                <c:pt idx="18">
                  <c:v>45499</c:v>
                </c:pt>
                <c:pt idx="19">
                  <c:v>45502</c:v>
                </c:pt>
                <c:pt idx="20">
                  <c:v>45503</c:v>
                </c:pt>
                <c:pt idx="21">
                  <c:v>45504</c:v>
                </c:pt>
                <c:pt idx="22">
                  <c:v>45505</c:v>
                </c:pt>
                <c:pt idx="23">
                  <c:v>45506</c:v>
                </c:pt>
                <c:pt idx="24">
                  <c:v>45509</c:v>
                </c:pt>
                <c:pt idx="25">
                  <c:v>45510</c:v>
                </c:pt>
                <c:pt idx="26">
                  <c:v>45511</c:v>
                </c:pt>
                <c:pt idx="27">
                  <c:v>45512</c:v>
                </c:pt>
                <c:pt idx="28">
                  <c:v>45513</c:v>
                </c:pt>
                <c:pt idx="29">
                  <c:v>45516</c:v>
                </c:pt>
                <c:pt idx="30">
                  <c:v>45517</c:v>
                </c:pt>
                <c:pt idx="31">
                  <c:v>45518</c:v>
                </c:pt>
                <c:pt idx="32">
                  <c:v>45519</c:v>
                </c:pt>
                <c:pt idx="33">
                  <c:v>45520</c:v>
                </c:pt>
                <c:pt idx="34">
                  <c:v>45523</c:v>
                </c:pt>
                <c:pt idx="35">
                  <c:v>45524</c:v>
                </c:pt>
                <c:pt idx="36">
                  <c:v>45525</c:v>
                </c:pt>
                <c:pt idx="37">
                  <c:v>45526</c:v>
                </c:pt>
                <c:pt idx="38">
                  <c:v>45527</c:v>
                </c:pt>
                <c:pt idx="39">
                  <c:v>45530</c:v>
                </c:pt>
                <c:pt idx="40">
                  <c:v>45531</c:v>
                </c:pt>
                <c:pt idx="41">
                  <c:v>45532</c:v>
                </c:pt>
                <c:pt idx="42">
                  <c:v>45533</c:v>
                </c:pt>
                <c:pt idx="43">
                  <c:v>45534</c:v>
                </c:pt>
                <c:pt idx="44">
                  <c:v>45537</c:v>
                </c:pt>
                <c:pt idx="45">
                  <c:v>45538</c:v>
                </c:pt>
                <c:pt idx="46">
                  <c:v>45539</c:v>
                </c:pt>
                <c:pt idx="47">
                  <c:v>45540</c:v>
                </c:pt>
                <c:pt idx="48">
                  <c:v>45541</c:v>
                </c:pt>
                <c:pt idx="49">
                  <c:v>45544</c:v>
                </c:pt>
                <c:pt idx="50">
                  <c:v>45545</c:v>
                </c:pt>
                <c:pt idx="51">
                  <c:v>45546</c:v>
                </c:pt>
                <c:pt idx="52">
                  <c:v>45547</c:v>
                </c:pt>
                <c:pt idx="53">
                  <c:v>45548</c:v>
                </c:pt>
                <c:pt idx="54">
                  <c:v>45551</c:v>
                </c:pt>
                <c:pt idx="55">
                  <c:v>45552</c:v>
                </c:pt>
                <c:pt idx="56">
                  <c:v>45553</c:v>
                </c:pt>
                <c:pt idx="57">
                  <c:v>45554</c:v>
                </c:pt>
                <c:pt idx="58">
                  <c:v>45555</c:v>
                </c:pt>
                <c:pt idx="59">
                  <c:v>45558</c:v>
                </c:pt>
                <c:pt idx="60">
                  <c:v>45559</c:v>
                </c:pt>
                <c:pt idx="61">
                  <c:v>45560</c:v>
                </c:pt>
                <c:pt idx="62">
                  <c:v>45561</c:v>
                </c:pt>
                <c:pt idx="63">
                  <c:v>45562</c:v>
                </c:pt>
                <c:pt idx="64">
                  <c:v>45565</c:v>
                </c:pt>
              </c:numCache>
            </c:numRef>
          </c:cat>
          <c:val>
            <c:numRef>
              <c:f>'Liquidez Final'!$C$2:$C$66</c:f>
              <c:numCache>
                <c:formatCode>_("$"* #,##0.00_);_("$"* \(#,##0.00\);_("$"* "-"??_);_(@_)</c:formatCode>
                <c:ptCount val="65"/>
                <c:pt idx="0">
                  <c:v>10359183596.25</c:v>
                </c:pt>
                <c:pt idx="1">
                  <c:v>9977199264.9400005</c:v>
                </c:pt>
                <c:pt idx="2">
                  <c:v>9727067189.4300003</c:v>
                </c:pt>
                <c:pt idx="3">
                  <c:v>8479895736.3699999</c:v>
                </c:pt>
                <c:pt idx="4">
                  <c:v>7795545771.1899996</c:v>
                </c:pt>
                <c:pt idx="5">
                  <c:v>7032004530.3900003</c:v>
                </c:pt>
                <c:pt idx="6">
                  <c:v>7353857686.0200005</c:v>
                </c:pt>
                <c:pt idx="7">
                  <c:v>13786930575.76</c:v>
                </c:pt>
                <c:pt idx="8">
                  <c:v>10095129792.34</c:v>
                </c:pt>
                <c:pt idx="9">
                  <c:v>11182826005.6</c:v>
                </c:pt>
                <c:pt idx="10">
                  <c:v>13383300415.290001</c:v>
                </c:pt>
                <c:pt idx="11">
                  <c:v>9467580223.2600002</c:v>
                </c:pt>
                <c:pt idx="12">
                  <c:v>9737121536.6800003</c:v>
                </c:pt>
                <c:pt idx="13">
                  <c:v>9831629234.0699997</c:v>
                </c:pt>
                <c:pt idx="14">
                  <c:v>9904744951.0400009</c:v>
                </c:pt>
                <c:pt idx="15">
                  <c:v>11120152456.469999</c:v>
                </c:pt>
                <c:pt idx="16">
                  <c:v>12669545726.98</c:v>
                </c:pt>
                <c:pt idx="17">
                  <c:v>19552688624.869999</c:v>
                </c:pt>
                <c:pt idx="18">
                  <c:v>9470590540.9200001</c:v>
                </c:pt>
                <c:pt idx="19">
                  <c:v>14718407693.77</c:v>
                </c:pt>
                <c:pt idx="20">
                  <c:v>12056765125.68</c:v>
                </c:pt>
                <c:pt idx="21">
                  <c:v>9788192932.5599995</c:v>
                </c:pt>
                <c:pt idx="22">
                  <c:v>10851671242.42</c:v>
                </c:pt>
                <c:pt idx="23">
                  <c:v>8554255258.0200005</c:v>
                </c:pt>
                <c:pt idx="24">
                  <c:v>10772809057.389999</c:v>
                </c:pt>
                <c:pt idx="25">
                  <c:v>10963209505.42</c:v>
                </c:pt>
                <c:pt idx="26">
                  <c:v>12449752892.51</c:v>
                </c:pt>
                <c:pt idx="27">
                  <c:v>8832119660.1200008</c:v>
                </c:pt>
                <c:pt idx="28">
                  <c:v>10140247882.200001</c:v>
                </c:pt>
                <c:pt idx="29">
                  <c:v>9738536226.8199997</c:v>
                </c:pt>
                <c:pt idx="30">
                  <c:v>8870648443.0699997</c:v>
                </c:pt>
                <c:pt idx="31">
                  <c:v>8657511332.9400005</c:v>
                </c:pt>
                <c:pt idx="32">
                  <c:v>13524106455.309999</c:v>
                </c:pt>
                <c:pt idx="33">
                  <c:v>10694814451.709999</c:v>
                </c:pt>
                <c:pt idx="34">
                  <c:v>13983447450.99</c:v>
                </c:pt>
                <c:pt idx="35">
                  <c:v>10040521695.35</c:v>
                </c:pt>
                <c:pt idx="36">
                  <c:v>16434076601.309999</c:v>
                </c:pt>
                <c:pt idx="37">
                  <c:v>23550730061.48</c:v>
                </c:pt>
                <c:pt idx="38">
                  <c:v>15698352570.77</c:v>
                </c:pt>
                <c:pt idx="39">
                  <c:v>16642683297.139999</c:v>
                </c:pt>
                <c:pt idx="40">
                  <c:v>14610978041.41</c:v>
                </c:pt>
                <c:pt idx="41">
                  <c:v>15977088080.120001</c:v>
                </c:pt>
                <c:pt idx="42">
                  <c:v>21980548397.630001</c:v>
                </c:pt>
                <c:pt idx="43">
                  <c:v>21960539500.82</c:v>
                </c:pt>
                <c:pt idx="44">
                  <c:v>19031345083.18</c:v>
                </c:pt>
                <c:pt idx="45">
                  <c:v>17093021515.52</c:v>
                </c:pt>
                <c:pt idx="46">
                  <c:v>22530749968.040001</c:v>
                </c:pt>
                <c:pt idx="47">
                  <c:v>18275538857.060001</c:v>
                </c:pt>
                <c:pt idx="48">
                  <c:v>19996264604.68</c:v>
                </c:pt>
                <c:pt idx="49">
                  <c:v>19852847748.73</c:v>
                </c:pt>
                <c:pt idx="50">
                  <c:v>20957163517.09</c:v>
                </c:pt>
                <c:pt idx="51">
                  <c:v>18110704211.389999</c:v>
                </c:pt>
                <c:pt idx="52">
                  <c:v>16657124846.6</c:v>
                </c:pt>
                <c:pt idx="53">
                  <c:v>14033933705.92</c:v>
                </c:pt>
                <c:pt idx="54">
                  <c:v>13778389861.360001</c:v>
                </c:pt>
                <c:pt idx="55">
                  <c:v>12009649596.879999</c:v>
                </c:pt>
                <c:pt idx="56">
                  <c:v>12854365152.9</c:v>
                </c:pt>
                <c:pt idx="57">
                  <c:v>15207695581.459999</c:v>
                </c:pt>
                <c:pt idx="58">
                  <c:v>11741985261.92</c:v>
                </c:pt>
                <c:pt idx="59">
                  <c:v>12742096338.200001</c:v>
                </c:pt>
                <c:pt idx="60">
                  <c:v>10249223958.09</c:v>
                </c:pt>
                <c:pt idx="61">
                  <c:v>13166026706.43</c:v>
                </c:pt>
                <c:pt idx="62">
                  <c:v>21822159229.060001</c:v>
                </c:pt>
                <c:pt idx="63">
                  <c:v>21892647410.029999</c:v>
                </c:pt>
                <c:pt idx="64">
                  <c:v>19438623066.139999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88-4057-9EB4-8F49C384EE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23109568"/>
        <c:axId val="1023116768"/>
      </c:barChart>
      <c:lineChart>
        <c:grouping val="standard"/>
        <c:varyColors val="0"/>
        <c:ser>
          <c:idx val="2"/>
          <c:order val="2"/>
          <c:tx>
            <c:strRef>
              <c:f>'Liquidez Final'!$D$1</c:f>
              <c:strCache>
                <c:ptCount val="1"/>
                <c:pt idx="0">
                  <c:v>%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'Liquidez Final'!$A$2:$A$66</c:f>
              <c:numCache>
                <c:formatCode>m/d/yyyy</c:formatCode>
                <c:ptCount val="65"/>
                <c:pt idx="0">
                  <c:v>45474</c:v>
                </c:pt>
                <c:pt idx="1">
                  <c:v>45475</c:v>
                </c:pt>
                <c:pt idx="2">
                  <c:v>45476</c:v>
                </c:pt>
                <c:pt idx="3">
                  <c:v>45477</c:v>
                </c:pt>
                <c:pt idx="4">
                  <c:v>45478</c:v>
                </c:pt>
                <c:pt idx="5">
                  <c:v>45481</c:v>
                </c:pt>
                <c:pt idx="6">
                  <c:v>45483</c:v>
                </c:pt>
                <c:pt idx="7">
                  <c:v>45484</c:v>
                </c:pt>
                <c:pt idx="8">
                  <c:v>45485</c:v>
                </c:pt>
                <c:pt idx="9">
                  <c:v>45488</c:v>
                </c:pt>
                <c:pt idx="10">
                  <c:v>45489</c:v>
                </c:pt>
                <c:pt idx="11">
                  <c:v>45490</c:v>
                </c:pt>
                <c:pt idx="12">
                  <c:v>45491</c:v>
                </c:pt>
                <c:pt idx="13">
                  <c:v>45492</c:v>
                </c:pt>
                <c:pt idx="14">
                  <c:v>45495</c:v>
                </c:pt>
                <c:pt idx="15">
                  <c:v>45496</c:v>
                </c:pt>
                <c:pt idx="16">
                  <c:v>45497</c:v>
                </c:pt>
                <c:pt idx="17">
                  <c:v>45498</c:v>
                </c:pt>
                <c:pt idx="18">
                  <c:v>45499</c:v>
                </c:pt>
                <c:pt idx="19">
                  <c:v>45502</c:v>
                </c:pt>
                <c:pt idx="20">
                  <c:v>45503</c:v>
                </c:pt>
                <c:pt idx="21">
                  <c:v>45504</c:v>
                </c:pt>
                <c:pt idx="22">
                  <c:v>45505</c:v>
                </c:pt>
                <c:pt idx="23">
                  <c:v>45506</c:v>
                </c:pt>
                <c:pt idx="24">
                  <c:v>45509</c:v>
                </c:pt>
                <c:pt idx="25">
                  <c:v>45510</c:v>
                </c:pt>
                <c:pt idx="26">
                  <c:v>45511</c:v>
                </c:pt>
                <c:pt idx="27">
                  <c:v>45512</c:v>
                </c:pt>
                <c:pt idx="28">
                  <c:v>45513</c:v>
                </c:pt>
                <c:pt idx="29">
                  <c:v>45516</c:v>
                </c:pt>
                <c:pt idx="30">
                  <c:v>45517</c:v>
                </c:pt>
                <c:pt idx="31">
                  <c:v>45518</c:v>
                </c:pt>
                <c:pt idx="32">
                  <c:v>45519</c:v>
                </c:pt>
                <c:pt idx="33">
                  <c:v>45520</c:v>
                </c:pt>
                <c:pt idx="34">
                  <c:v>45523</c:v>
                </c:pt>
                <c:pt idx="35">
                  <c:v>45524</c:v>
                </c:pt>
                <c:pt idx="36">
                  <c:v>45525</c:v>
                </c:pt>
                <c:pt idx="37">
                  <c:v>45526</c:v>
                </c:pt>
                <c:pt idx="38">
                  <c:v>45527</c:v>
                </c:pt>
                <c:pt idx="39">
                  <c:v>45530</c:v>
                </c:pt>
                <c:pt idx="40">
                  <c:v>45531</c:v>
                </c:pt>
                <c:pt idx="41">
                  <c:v>45532</c:v>
                </c:pt>
                <c:pt idx="42">
                  <c:v>45533</c:v>
                </c:pt>
                <c:pt idx="43">
                  <c:v>45534</c:v>
                </c:pt>
                <c:pt idx="44">
                  <c:v>45537</c:v>
                </c:pt>
                <c:pt idx="45">
                  <c:v>45538</c:v>
                </c:pt>
                <c:pt idx="46">
                  <c:v>45539</c:v>
                </c:pt>
                <c:pt idx="47">
                  <c:v>45540</c:v>
                </c:pt>
                <c:pt idx="48">
                  <c:v>45541</c:v>
                </c:pt>
                <c:pt idx="49">
                  <c:v>45544</c:v>
                </c:pt>
                <c:pt idx="50">
                  <c:v>45545</c:v>
                </c:pt>
                <c:pt idx="51">
                  <c:v>45546</c:v>
                </c:pt>
                <c:pt idx="52">
                  <c:v>45547</c:v>
                </c:pt>
                <c:pt idx="53">
                  <c:v>45548</c:v>
                </c:pt>
                <c:pt idx="54">
                  <c:v>45551</c:v>
                </c:pt>
                <c:pt idx="55">
                  <c:v>45552</c:v>
                </c:pt>
                <c:pt idx="56">
                  <c:v>45553</c:v>
                </c:pt>
                <c:pt idx="57">
                  <c:v>45554</c:v>
                </c:pt>
                <c:pt idx="58">
                  <c:v>45555</c:v>
                </c:pt>
                <c:pt idx="59">
                  <c:v>45558</c:v>
                </c:pt>
                <c:pt idx="60">
                  <c:v>45559</c:v>
                </c:pt>
                <c:pt idx="61">
                  <c:v>45560</c:v>
                </c:pt>
                <c:pt idx="62">
                  <c:v>45561</c:v>
                </c:pt>
                <c:pt idx="63">
                  <c:v>45562</c:v>
                </c:pt>
                <c:pt idx="64">
                  <c:v>45565</c:v>
                </c:pt>
              </c:numCache>
            </c:numRef>
          </c:cat>
          <c:val>
            <c:numRef>
              <c:f>'Liquidez Final'!$D$2:$D$66</c:f>
              <c:numCache>
                <c:formatCode>0.00%</c:formatCode>
                <c:ptCount val="65"/>
                <c:pt idx="0">
                  <c:v>0.75128325110265559</c:v>
                </c:pt>
                <c:pt idx="1">
                  <c:v>0.5721652604223425</c:v>
                </c:pt>
                <c:pt idx="2">
                  <c:v>0.77769465468072763</c:v>
                </c:pt>
                <c:pt idx="3">
                  <c:v>0.74410367374293873</c:v>
                </c:pt>
                <c:pt idx="4">
                  <c:v>0.64207155859799869</c:v>
                </c:pt>
                <c:pt idx="5">
                  <c:v>0.60035735133348389</c:v>
                </c:pt>
                <c:pt idx="6">
                  <c:v>0.34422343617721124</c:v>
                </c:pt>
                <c:pt idx="7">
                  <c:v>0.64335763015046943</c:v>
                </c:pt>
                <c:pt idx="8">
                  <c:v>0.66037067529121207</c:v>
                </c:pt>
                <c:pt idx="9">
                  <c:v>0.44982610025417313</c:v>
                </c:pt>
                <c:pt idx="10">
                  <c:v>0.47978041210254513</c:v>
                </c:pt>
                <c:pt idx="11">
                  <c:v>0.51178058199559628</c:v>
                </c:pt>
                <c:pt idx="12">
                  <c:v>0.47706559964166351</c:v>
                </c:pt>
                <c:pt idx="13">
                  <c:v>0.33011654176023331</c:v>
                </c:pt>
                <c:pt idx="14">
                  <c:v>0.33250326526723906</c:v>
                </c:pt>
                <c:pt idx="15">
                  <c:v>0.40469852192553357</c:v>
                </c:pt>
                <c:pt idx="16">
                  <c:v>0.59513664148061862</c:v>
                </c:pt>
                <c:pt idx="17">
                  <c:v>0.7634210089518696</c:v>
                </c:pt>
                <c:pt idx="18">
                  <c:v>0.43580341704215003</c:v>
                </c:pt>
                <c:pt idx="19">
                  <c:v>0.73849905564382823</c:v>
                </c:pt>
                <c:pt idx="20">
                  <c:v>0.60628427953785213</c:v>
                </c:pt>
                <c:pt idx="21">
                  <c:v>0.51254674414124779</c:v>
                </c:pt>
                <c:pt idx="22">
                  <c:v>0.55946590073217994</c:v>
                </c:pt>
                <c:pt idx="23">
                  <c:v>0.43820449325095834</c:v>
                </c:pt>
                <c:pt idx="24">
                  <c:v>0.62535666557541136</c:v>
                </c:pt>
                <c:pt idx="25">
                  <c:v>0.62151134726937474</c:v>
                </c:pt>
                <c:pt idx="26">
                  <c:v>0.6696185516449441</c:v>
                </c:pt>
                <c:pt idx="27">
                  <c:v>0.53308175414439862</c:v>
                </c:pt>
                <c:pt idx="28">
                  <c:v>0.5977797808888361</c:v>
                </c:pt>
                <c:pt idx="29">
                  <c:v>0.68468396710757995</c:v>
                </c:pt>
                <c:pt idx="30">
                  <c:v>0.65284490221616387</c:v>
                </c:pt>
                <c:pt idx="31">
                  <c:v>0.6433949317174521</c:v>
                </c:pt>
                <c:pt idx="32">
                  <c:v>0.77249441237044214</c:v>
                </c:pt>
                <c:pt idx="33">
                  <c:v>0.71798716766911674</c:v>
                </c:pt>
                <c:pt idx="34">
                  <c:v>0.78399964704439473</c:v>
                </c:pt>
                <c:pt idx="35">
                  <c:v>0.59851509007774917</c:v>
                </c:pt>
                <c:pt idx="36">
                  <c:v>0.75427509899655076</c:v>
                </c:pt>
                <c:pt idx="37">
                  <c:v>0.82798202710216062</c:v>
                </c:pt>
                <c:pt idx="38">
                  <c:v>0.70975999609960894</c:v>
                </c:pt>
                <c:pt idx="39">
                  <c:v>0.78602312401798979</c:v>
                </c:pt>
                <c:pt idx="40">
                  <c:v>0.68698675102802009</c:v>
                </c:pt>
                <c:pt idx="41">
                  <c:v>0.6505407733698827</c:v>
                </c:pt>
                <c:pt idx="42">
                  <c:v>0.74547288109275611</c:v>
                </c:pt>
                <c:pt idx="43">
                  <c:v>0.74452194167859542</c:v>
                </c:pt>
                <c:pt idx="44">
                  <c:v>0.71251746686967199</c:v>
                </c:pt>
                <c:pt idx="45">
                  <c:v>0.67818993557777318</c:v>
                </c:pt>
                <c:pt idx="46">
                  <c:v>0.75563193358055092</c:v>
                </c:pt>
                <c:pt idx="47">
                  <c:v>0.643192064581946</c:v>
                </c:pt>
                <c:pt idx="48">
                  <c:v>0.67317963857907337</c:v>
                </c:pt>
                <c:pt idx="49">
                  <c:v>0.64410486507045384</c:v>
                </c:pt>
                <c:pt idx="50">
                  <c:v>0.61443610693638406</c:v>
                </c:pt>
                <c:pt idx="51">
                  <c:v>0.66342004661329768</c:v>
                </c:pt>
                <c:pt idx="52">
                  <c:v>0.69325806605196194</c:v>
                </c:pt>
                <c:pt idx="53">
                  <c:v>0.563815097643807</c:v>
                </c:pt>
                <c:pt idx="54">
                  <c:v>0.59248041583098499</c:v>
                </c:pt>
                <c:pt idx="55">
                  <c:v>0.5316624330920352</c:v>
                </c:pt>
                <c:pt idx="56">
                  <c:v>0.56165516259363457</c:v>
                </c:pt>
                <c:pt idx="57">
                  <c:v>0.66959085498490745</c:v>
                </c:pt>
                <c:pt idx="58">
                  <c:v>0.57087752715198992</c:v>
                </c:pt>
                <c:pt idx="59">
                  <c:v>0.63243387065682644</c:v>
                </c:pt>
                <c:pt idx="60">
                  <c:v>0.55669411242461386</c:v>
                </c:pt>
                <c:pt idx="61">
                  <c:v>0.70926984455222131</c:v>
                </c:pt>
                <c:pt idx="62">
                  <c:v>1.030285347857324</c:v>
                </c:pt>
                <c:pt idx="63">
                  <c:v>0.96255746800798281</c:v>
                </c:pt>
                <c:pt idx="64">
                  <c:v>1.0321752067403094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E88-4057-9EB4-8F49C384EE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5994928"/>
        <c:axId val="1235996368"/>
      </c:lineChart>
      <c:dateAx>
        <c:axId val="1023109568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023116768"/>
        <c:crosses val="autoZero"/>
        <c:auto val="1"/>
        <c:lblOffset val="100"/>
        <c:baseTimeUnit val="days"/>
        <c:majorUnit val="2"/>
        <c:majorTimeUnit val="days"/>
        <c:minorUnit val="1"/>
        <c:minorTimeUnit val="days"/>
      </c:dateAx>
      <c:valAx>
        <c:axId val="1023116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AR" sz="1600"/>
                  <a:t>Millones de Pesos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AR"/>
            </a:p>
          </c:txPr>
        </c:title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02310956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</c:dispUnitsLbl>
        </c:dispUnits>
      </c:valAx>
      <c:valAx>
        <c:axId val="123599636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AR" sz="1600"/>
                  <a:t>Liquidez / PN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AR"/>
            </a:p>
          </c:txPr>
        </c:title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235994928"/>
        <c:crosses val="max"/>
        <c:crossBetween val="between"/>
      </c:valAx>
      <c:dateAx>
        <c:axId val="123599492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1235996368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F2F2F2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F2F2F2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F2F2F2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1D2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388902" y="1436106"/>
            <a:ext cx="768350" cy="771525"/>
          </a:xfrm>
          <a:custGeom>
            <a:avLst/>
            <a:gdLst/>
            <a:ahLst/>
            <a:cxnLst/>
            <a:rect l="l" t="t" r="r" b="b"/>
            <a:pathLst>
              <a:path w="768350" h="771525">
                <a:moveTo>
                  <a:pt x="767861" y="0"/>
                </a:moveTo>
                <a:lnTo>
                  <a:pt x="191187" y="0"/>
                </a:lnTo>
                <a:lnTo>
                  <a:pt x="0" y="188245"/>
                </a:lnTo>
                <a:lnTo>
                  <a:pt x="436060" y="188245"/>
                </a:lnTo>
                <a:lnTo>
                  <a:pt x="5874" y="622818"/>
                </a:lnTo>
                <a:lnTo>
                  <a:pt x="145451" y="764290"/>
                </a:lnTo>
                <a:lnTo>
                  <a:pt x="575971" y="326838"/>
                </a:lnTo>
                <a:lnTo>
                  <a:pt x="575971" y="771473"/>
                </a:lnTo>
                <a:lnTo>
                  <a:pt x="767861" y="577249"/>
                </a:lnTo>
                <a:lnTo>
                  <a:pt x="767861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F2F2F2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1D2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09982" y="1351669"/>
            <a:ext cx="7846694" cy="5657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F2F2F2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bavsafondos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vsafondos.com/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bavsafondos.com/" TargetMode="Externa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hyperlink" Target="http://www.bavsafondos.com/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hyperlink" Target="http://www.bavsafondos.com/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://www.bavsafondos.com/" TargetMode="Externa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hyperlink" Target="http://www.bavsafondos.com/" TargetMode="Externa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vsafondos.com/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hyperlink" Target="http://www.bavsafondos.com/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75650" y="1351669"/>
            <a:ext cx="11081026" cy="1104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s-419" dirty="0">
                <a:latin typeface="Verdana"/>
                <a:cs typeface="Verdana"/>
              </a:rPr>
              <a:t>Informe de Riesgo Trimestral BAVSA Ahorro FCI</a:t>
            </a:r>
            <a:br>
              <a:rPr lang="es-419" dirty="0">
                <a:latin typeface="Verdana"/>
                <a:cs typeface="Verdana"/>
              </a:rPr>
            </a:br>
            <a:r>
              <a:rPr lang="es-419" dirty="0">
                <a:latin typeface="Verdana"/>
                <a:cs typeface="Verdana"/>
              </a:rPr>
              <a:t>                                         RG CNV 757 / 2024</a:t>
            </a:r>
            <a:endParaRPr lang="es-419" spc="114" dirty="0"/>
          </a:p>
        </p:txBody>
      </p:sp>
      <p:sp>
        <p:nvSpPr>
          <p:cNvPr id="3" name="object 3"/>
          <p:cNvSpPr/>
          <p:nvPr/>
        </p:nvSpPr>
        <p:spPr>
          <a:xfrm flipV="1">
            <a:off x="7748528" y="2676779"/>
            <a:ext cx="12262136" cy="45719"/>
          </a:xfrm>
          <a:custGeom>
            <a:avLst/>
            <a:gdLst/>
            <a:ahLst/>
            <a:cxnLst/>
            <a:rect l="l" t="t" r="r" b="b"/>
            <a:pathLst>
              <a:path w="8753475" h="31750">
                <a:moveTo>
                  <a:pt x="8753178" y="0"/>
                </a:moveTo>
                <a:lnTo>
                  <a:pt x="0" y="0"/>
                </a:lnTo>
                <a:lnTo>
                  <a:pt x="0" y="31412"/>
                </a:lnTo>
                <a:lnTo>
                  <a:pt x="8753178" y="31412"/>
                </a:lnTo>
                <a:lnTo>
                  <a:pt x="8753178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1685" y="8628019"/>
            <a:ext cx="2764313" cy="1239100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0476A397-781A-49FE-0021-7B8F2ED7BB50}"/>
              </a:ext>
            </a:extLst>
          </p:cNvPr>
          <p:cNvSpPr txBox="1"/>
          <p:nvPr/>
        </p:nvSpPr>
        <p:spPr>
          <a:xfrm>
            <a:off x="9290050" y="2942818"/>
            <a:ext cx="101666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AR" sz="2400" dirty="0">
                <a:solidFill>
                  <a:schemeClr val="bg1"/>
                </a:solidFill>
              </a:rPr>
              <a:t>Julio 2024 – Septiembre 2024</a:t>
            </a:r>
            <a:endParaRPr lang="es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7941" y="8402532"/>
            <a:ext cx="18818225" cy="1535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100" spc="30" dirty="0">
                <a:solidFill>
                  <a:srgbClr val="FFFFFF"/>
                </a:solidFill>
                <a:latin typeface="Verdana"/>
                <a:cs typeface="Verdana"/>
              </a:rPr>
              <a:t>BAVSA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35" dirty="0">
                <a:solidFill>
                  <a:srgbClr val="FFFFFF"/>
                </a:solidFill>
                <a:latin typeface="Verdana"/>
                <a:cs typeface="Verdana"/>
              </a:rPr>
              <a:t>FONDOS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S.A.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ninguna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30" dirty="0">
                <a:solidFill>
                  <a:srgbClr val="FFFFFF"/>
                </a:solidFill>
                <a:latin typeface="Verdana"/>
                <a:cs typeface="Verdana"/>
              </a:rPr>
              <a:t>manera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asegura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Verdana"/>
                <a:cs typeface="Verdana"/>
              </a:rPr>
              <a:t>y/o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Verdana"/>
                <a:cs typeface="Verdana"/>
              </a:rPr>
              <a:t>garantiza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los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resultados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Verdana"/>
                <a:cs typeface="Verdana"/>
              </a:rPr>
              <a:t>las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inversiones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Fondos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Comunes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45" dirty="0">
                <a:solidFill>
                  <a:srgbClr val="FFFFFF"/>
                </a:solidFill>
                <a:latin typeface="Verdana"/>
                <a:cs typeface="Verdana"/>
              </a:rPr>
              <a:t>Inversión,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estando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Verdana"/>
                <a:cs typeface="Verdana"/>
              </a:rPr>
              <a:t>dichos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resultados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Verdana"/>
                <a:cs typeface="Verdana"/>
              </a:rPr>
              <a:t>sujetos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3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riesgos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inversión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soberanos,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comerciales,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tipo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Verdana"/>
                <a:cs typeface="Verdana"/>
              </a:rPr>
              <a:t>cambio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Verdana"/>
                <a:cs typeface="Verdana"/>
              </a:rPr>
              <a:t>otros,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incluyendo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la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Verdana"/>
                <a:cs typeface="Verdana"/>
              </a:rPr>
              <a:t>posible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pérdida</a:t>
            </a:r>
            <a:r>
              <a:rPr sz="11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la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30" dirty="0">
                <a:solidFill>
                  <a:srgbClr val="FFFFFF"/>
                </a:solidFill>
                <a:latin typeface="Verdana"/>
                <a:cs typeface="Verdana"/>
              </a:rPr>
              <a:t>inversión.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Las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inversiones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cuotapartes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Fondos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Comunes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30" dirty="0">
                <a:solidFill>
                  <a:srgbClr val="FFFFFF"/>
                </a:solidFill>
                <a:latin typeface="Verdana"/>
                <a:cs typeface="Verdana"/>
              </a:rPr>
              <a:t>Inversión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Verdana"/>
                <a:cs typeface="Verdana"/>
              </a:rPr>
              <a:t>no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Verdana"/>
                <a:cs typeface="Verdana"/>
              </a:rPr>
              <a:t>constituyen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depósitos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5" dirty="0">
                <a:solidFill>
                  <a:srgbClr val="FFFFFF"/>
                </a:solidFill>
                <a:latin typeface="Verdana"/>
                <a:cs typeface="Verdana"/>
              </a:rPr>
              <a:t>Banco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Comafi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S.A.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3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los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fines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la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Ley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Entidades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Verdana"/>
                <a:cs typeface="Verdana"/>
              </a:rPr>
              <a:t>Financieras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ni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Verdana"/>
                <a:cs typeface="Verdana"/>
              </a:rPr>
              <a:t>cuentan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5" dirty="0">
                <a:solidFill>
                  <a:srgbClr val="FFFFFF"/>
                </a:solidFill>
                <a:latin typeface="Verdana"/>
                <a:cs typeface="Verdana"/>
              </a:rPr>
              <a:t>con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ninguna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Verdana"/>
                <a:cs typeface="Verdana"/>
              </a:rPr>
              <a:t>las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garantías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que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tales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depósitos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3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la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vista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45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3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Verdana"/>
                <a:cs typeface="Verdana"/>
              </a:rPr>
              <a:t>plazo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puedan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Verdana"/>
                <a:cs typeface="Verdana"/>
              </a:rPr>
              <a:t>gozar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acuer-</a:t>
            </a:r>
            <a:r>
              <a:rPr sz="11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45" dirty="0">
                <a:solidFill>
                  <a:srgbClr val="FFFFFF"/>
                </a:solidFill>
                <a:latin typeface="Verdana"/>
                <a:cs typeface="Verdana"/>
              </a:rPr>
              <a:t>do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3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la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legislación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reglamentación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aplicables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Verdana"/>
                <a:cs typeface="Verdana"/>
              </a:rPr>
              <a:t>materia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depósitos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entidades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Verdana"/>
                <a:cs typeface="Verdana"/>
              </a:rPr>
              <a:t>financieras.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Asimismo,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5" dirty="0">
                <a:solidFill>
                  <a:srgbClr val="FFFFFF"/>
                </a:solidFill>
                <a:latin typeface="Verdana"/>
                <a:cs typeface="Verdana"/>
              </a:rPr>
              <a:t>Banco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Comafi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S.A.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se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encuentra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impedida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5" dirty="0">
                <a:solidFill>
                  <a:srgbClr val="FFFFFF"/>
                </a:solidFill>
                <a:latin typeface="Verdana"/>
                <a:cs typeface="Verdana"/>
              </a:rPr>
              <a:t>por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normas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5" dirty="0">
                <a:solidFill>
                  <a:srgbClr val="FFFFFF"/>
                </a:solidFill>
                <a:latin typeface="Verdana"/>
                <a:cs typeface="Verdana"/>
              </a:rPr>
              <a:t>Banco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Central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la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República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Argentina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5" dirty="0">
                <a:solidFill>
                  <a:srgbClr val="FFFFFF"/>
                </a:solidFill>
                <a:latin typeface="Verdana"/>
                <a:cs typeface="Verdana"/>
              </a:rPr>
              <a:t>asumir,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tácita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45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30" dirty="0">
                <a:solidFill>
                  <a:srgbClr val="FFFFFF"/>
                </a:solidFill>
                <a:latin typeface="Verdana"/>
                <a:cs typeface="Verdana"/>
              </a:rPr>
              <a:t>expresamente,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compromiso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alguno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cuanto</a:t>
            </a:r>
            <a:r>
              <a:rPr sz="1100" spc="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al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Verdana"/>
                <a:cs typeface="Verdana"/>
              </a:rPr>
              <a:t>mantenimiento,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Verdana"/>
                <a:cs typeface="Verdana"/>
              </a:rPr>
              <a:t>cualquier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Verdana"/>
                <a:cs typeface="Verdana"/>
              </a:rPr>
              <a:t>momento,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valor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capital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invertido,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al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rendimiento,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al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valor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rescate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Verdana"/>
                <a:cs typeface="Verdana"/>
              </a:rPr>
              <a:t>las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cuotapartes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45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al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otorgamiento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liquidez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3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Verdana"/>
                <a:cs typeface="Verdana"/>
              </a:rPr>
              <a:t>tal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40" dirty="0">
                <a:solidFill>
                  <a:srgbClr val="FFFFFF"/>
                </a:solidFill>
                <a:latin typeface="Verdana"/>
                <a:cs typeface="Verdana"/>
              </a:rPr>
              <a:t>fin.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Este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reporte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30" dirty="0">
                <a:solidFill>
                  <a:srgbClr val="FFFFFF"/>
                </a:solidFill>
                <a:latin typeface="Verdana"/>
                <a:cs typeface="Verdana"/>
              </a:rPr>
              <a:t>ha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Verdana"/>
                <a:cs typeface="Verdana"/>
              </a:rPr>
              <a:t>sido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elaborado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5" dirty="0">
                <a:solidFill>
                  <a:srgbClr val="FFFFFF"/>
                </a:solidFill>
                <a:latin typeface="Verdana"/>
                <a:cs typeface="Verdana"/>
              </a:rPr>
              <a:t>por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30" dirty="0">
                <a:solidFill>
                  <a:srgbClr val="FFFFFF"/>
                </a:solidFill>
                <a:latin typeface="Verdana"/>
                <a:cs typeface="Verdana"/>
              </a:rPr>
              <a:t>BAVSA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35" dirty="0">
                <a:solidFill>
                  <a:srgbClr val="FFFFFF"/>
                </a:solidFill>
                <a:latin typeface="Verdana"/>
                <a:cs typeface="Verdana"/>
              </a:rPr>
              <a:t>FONDOS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S.A.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está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basado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información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propia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Verdana"/>
                <a:cs typeface="Verdana"/>
              </a:rPr>
              <a:t>y/o</a:t>
            </a:r>
            <a:r>
              <a:rPr sz="11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Verdana"/>
                <a:cs typeface="Verdana"/>
              </a:rPr>
              <a:t>suministrada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5" dirty="0">
                <a:solidFill>
                  <a:srgbClr val="FFFFFF"/>
                </a:solidFill>
                <a:latin typeface="Verdana"/>
                <a:cs typeface="Verdana"/>
              </a:rPr>
              <a:t>por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fuentes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consideradas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Verdana"/>
                <a:cs typeface="Verdana"/>
              </a:rPr>
              <a:t>confiables.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5" dirty="0">
                <a:solidFill>
                  <a:srgbClr val="FFFFFF"/>
                </a:solidFill>
                <a:latin typeface="Verdana"/>
                <a:cs typeface="Verdana"/>
              </a:rPr>
              <a:t>La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información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contenida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el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mismo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Verdana"/>
                <a:cs typeface="Verdana"/>
              </a:rPr>
              <a:t>puede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Verdana"/>
                <a:cs typeface="Verdana"/>
              </a:rPr>
              <a:t>no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Verdana"/>
                <a:cs typeface="Verdana"/>
              </a:rPr>
              <a:t>ser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Verdana"/>
                <a:cs typeface="Verdana"/>
              </a:rPr>
              <a:t>completa.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Las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opiniones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Verdana"/>
                <a:cs typeface="Verdana"/>
              </a:rPr>
              <a:t>estimaciones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incorporadas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el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presente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están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30" dirty="0">
                <a:solidFill>
                  <a:srgbClr val="FFFFFF"/>
                </a:solidFill>
                <a:latin typeface="Verdana"/>
                <a:cs typeface="Verdana"/>
              </a:rPr>
              <a:t>sujetas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3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cambios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Verdana"/>
                <a:cs typeface="Verdana"/>
              </a:rPr>
              <a:t>cualquier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momento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Verdana"/>
                <a:cs typeface="Verdana"/>
              </a:rPr>
              <a:t>sin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necesidad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previo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35" dirty="0">
                <a:solidFill>
                  <a:srgbClr val="FFFFFF"/>
                </a:solidFill>
                <a:latin typeface="Verdana"/>
                <a:cs typeface="Verdana"/>
              </a:rPr>
              <a:t>aviso.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Para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la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elaboración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presente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reporte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Verdana"/>
                <a:cs typeface="Verdana"/>
              </a:rPr>
              <a:t>no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se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30" dirty="0">
                <a:solidFill>
                  <a:srgbClr val="FFFFFF"/>
                </a:solidFill>
                <a:latin typeface="Verdana"/>
                <a:cs typeface="Verdana"/>
              </a:rPr>
              <a:t>han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tomado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consideración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los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objetivos,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situación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financiera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45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necesidades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los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Verdana"/>
                <a:cs typeface="Verdana"/>
              </a:rPr>
              <a:t>destinatarios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3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los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que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35" dirty="0">
                <a:solidFill>
                  <a:srgbClr val="FFFFFF"/>
                </a:solidFill>
                <a:latin typeface="Verdana"/>
                <a:cs typeface="Verdana"/>
              </a:rPr>
              <a:t>va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dirigido.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Verdana"/>
                <a:cs typeface="Verdana"/>
              </a:rPr>
              <a:t>El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mismo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Verdana"/>
                <a:cs typeface="Verdana"/>
              </a:rPr>
              <a:t>no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proporciona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ningún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tipo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recomendación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30" dirty="0">
                <a:solidFill>
                  <a:srgbClr val="FFFFFF"/>
                </a:solidFill>
                <a:latin typeface="Verdana"/>
                <a:cs typeface="Verdana"/>
              </a:rPr>
              <a:t>inversión,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asesoramiento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Verdana"/>
                <a:cs typeface="Verdana"/>
              </a:rPr>
              <a:t>legal,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fiscal,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ni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otra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Verdana"/>
                <a:cs typeface="Verdana"/>
              </a:rPr>
              <a:t>clase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Verdana"/>
                <a:cs typeface="Verdana"/>
              </a:rPr>
              <a:t>nada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5" dirty="0">
                <a:solidFill>
                  <a:srgbClr val="FFFFFF"/>
                </a:solidFill>
                <a:latin typeface="Verdana"/>
                <a:cs typeface="Verdana"/>
              </a:rPr>
              <a:t>lo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que</a:t>
            </a:r>
            <a:r>
              <a:rPr sz="11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Verdana"/>
                <a:cs typeface="Verdana"/>
              </a:rPr>
              <a:t>aquí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se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Verdana"/>
                <a:cs typeface="Verdana"/>
              </a:rPr>
              <a:t>incluye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debe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Verdana"/>
                <a:cs typeface="Verdana"/>
              </a:rPr>
              <a:t>ser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considerado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para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realizar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inversiones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45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tomar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decisiones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30" dirty="0">
                <a:solidFill>
                  <a:srgbClr val="FFFFFF"/>
                </a:solidFill>
                <a:latin typeface="Verdana"/>
                <a:cs typeface="Verdana"/>
              </a:rPr>
              <a:t>inversión,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siendo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Verdana"/>
                <a:cs typeface="Verdana"/>
              </a:rPr>
              <a:t>exclusiva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responsabilidad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lector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el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uso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que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le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quiera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Verdana"/>
                <a:cs typeface="Verdana"/>
              </a:rPr>
              <a:t>dar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3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la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información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proporcionada.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Verdana"/>
                <a:cs typeface="Verdana"/>
              </a:rPr>
              <a:t>El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presente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30" dirty="0">
                <a:solidFill>
                  <a:srgbClr val="FFFFFF"/>
                </a:solidFill>
                <a:latin typeface="Verdana"/>
                <a:cs typeface="Verdana"/>
              </a:rPr>
              <a:t>ha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Verdana"/>
                <a:cs typeface="Verdana"/>
              </a:rPr>
              <a:t>sido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elaborado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al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mero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Verdana"/>
                <a:cs typeface="Verdana"/>
              </a:rPr>
              <a:t>efecto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Verdana"/>
                <a:cs typeface="Verdana"/>
              </a:rPr>
              <a:t>informativo,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Verdana"/>
                <a:cs typeface="Verdana"/>
              </a:rPr>
              <a:t>no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constituye</a:t>
            </a:r>
            <a:r>
              <a:rPr sz="1100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30" dirty="0">
                <a:solidFill>
                  <a:srgbClr val="FFFFFF"/>
                </a:solidFill>
                <a:latin typeface="Verdana"/>
                <a:cs typeface="Verdana"/>
              </a:rPr>
              <a:t>una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invitación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3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Verdana"/>
                <a:cs typeface="Verdana"/>
              </a:rPr>
              <a:t>invertir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Fondos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Comunes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45" dirty="0">
                <a:solidFill>
                  <a:srgbClr val="FFFFFF"/>
                </a:solidFill>
                <a:latin typeface="Verdana"/>
                <a:cs typeface="Verdana"/>
              </a:rPr>
              <a:t>Inversión.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Verdana"/>
                <a:cs typeface="Verdana"/>
              </a:rPr>
              <a:t>Antes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Verdana"/>
                <a:cs typeface="Verdana"/>
              </a:rPr>
              <a:t>decidir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sobre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Verdana"/>
                <a:cs typeface="Verdana"/>
              </a:rPr>
              <a:t>cualquier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30" dirty="0">
                <a:solidFill>
                  <a:srgbClr val="FFFFFF"/>
                </a:solidFill>
                <a:latin typeface="Verdana"/>
                <a:cs typeface="Verdana"/>
              </a:rPr>
              <a:t>inversión,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el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lector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deberá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obtener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asesoramiento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profesional,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independiente,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Verdana"/>
                <a:cs typeface="Verdana"/>
              </a:rPr>
              <a:t>adecuado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específico,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incluyendo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la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consideración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la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totalidad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la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información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contenida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los</a:t>
            </a:r>
            <a:r>
              <a:rPr sz="11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regla-</a:t>
            </a:r>
            <a:r>
              <a:rPr sz="11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mentos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gestión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los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Fondos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Comunes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30" dirty="0">
                <a:solidFill>
                  <a:srgbClr val="FFFFFF"/>
                </a:solidFill>
                <a:latin typeface="Verdana"/>
                <a:cs typeface="Verdana"/>
              </a:rPr>
              <a:t>Inversión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los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Verdana"/>
                <a:cs typeface="Verdana"/>
              </a:rPr>
              <a:t>cuales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se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encuentran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disponibles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en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la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página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5" dirty="0">
                <a:solidFill>
                  <a:srgbClr val="FFFFFF"/>
                </a:solidFill>
                <a:latin typeface="Verdana"/>
                <a:cs typeface="Verdana"/>
              </a:rPr>
              <a:t>web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Verdana"/>
                <a:cs typeface="Verdana"/>
              </a:rPr>
              <a:t>la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Comisión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5" dirty="0">
                <a:solidFill>
                  <a:srgbClr val="FFFFFF"/>
                </a:solidFill>
                <a:latin typeface="Verdana"/>
                <a:cs typeface="Verdana"/>
              </a:rPr>
              <a:t>Nacional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Valores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0" dirty="0">
                <a:solidFill>
                  <a:srgbClr val="FFFFFF"/>
                </a:solidFill>
                <a:latin typeface="Verdana"/>
                <a:cs typeface="Verdana"/>
              </a:rPr>
              <a:t>(www.cnv.gov.ar).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Verdana"/>
                <a:cs typeface="Verdana"/>
              </a:rPr>
              <a:t>Rendimientos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FFFFFF"/>
                </a:solidFill>
                <a:latin typeface="Verdana"/>
                <a:cs typeface="Verdana"/>
              </a:rPr>
              <a:t>pasados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Verdana"/>
                <a:cs typeface="Verdana"/>
              </a:rPr>
              <a:t>no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Verdana"/>
                <a:cs typeface="Verdana"/>
              </a:rPr>
              <a:t>garantizan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Verdana"/>
                <a:cs typeface="Verdana"/>
              </a:rPr>
              <a:t>rendimientos</a:t>
            </a:r>
            <a:r>
              <a:rPr sz="1100" spc="7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Verdana"/>
                <a:cs typeface="Verdana"/>
              </a:rPr>
              <a:t>futuros.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41532" y="3136173"/>
            <a:ext cx="4788535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spc="-30" dirty="0">
                <a:solidFill>
                  <a:srgbClr val="FFFFFF"/>
                </a:solidFill>
                <a:latin typeface="Verdana"/>
                <a:cs typeface="Verdana"/>
              </a:rPr>
              <a:t>25</a:t>
            </a:r>
            <a:r>
              <a:rPr sz="2450" spc="-11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spc="55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2450" spc="-11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dirty="0">
                <a:solidFill>
                  <a:srgbClr val="FFFFFF"/>
                </a:solidFill>
                <a:latin typeface="Verdana"/>
                <a:cs typeface="Verdana"/>
              </a:rPr>
              <a:t>Mayo</a:t>
            </a:r>
            <a:r>
              <a:rPr sz="2450" spc="-11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dirty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r>
              <a:rPr lang="es-AR" sz="2450" dirty="0">
                <a:solidFill>
                  <a:srgbClr val="FFFFFF"/>
                </a:solidFill>
                <a:latin typeface="Verdana"/>
                <a:cs typeface="Verdana"/>
              </a:rPr>
              <a:t>75</a:t>
            </a:r>
            <a:r>
              <a:rPr sz="2450" spc="-11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dirty="0" err="1">
                <a:solidFill>
                  <a:srgbClr val="FFFFFF"/>
                </a:solidFill>
                <a:latin typeface="Verdana"/>
                <a:cs typeface="Verdana"/>
              </a:rPr>
              <a:t>piso</a:t>
            </a:r>
            <a:r>
              <a:rPr sz="245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s-AR" sz="2450" spc="-310" dirty="0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r>
              <a:rPr sz="2450" spc="-310" dirty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sz="2450" spc="-11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spc="165" dirty="0">
                <a:solidFill>
                  <a:srgbClr val="FFFFFF"/>
                </a:solidFill>
                <a:latin typeface="Verdana"/>
                <a:cs typeface="Verdana"/>
              </a:rPr>
              <a:t>CABA</a:t>
            </a:r>
            <a:endParaRPr sz="2450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141532" y="3931921"/>
            <a:ext cx="5842000" cy="119824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spc="-10" dirty="0">
                <a:solidFill>
                  <a:srgbClr val="FFFFFF"/>
                </a:solidFill>
                <a:latin typeface="Verdana"/>
                <a:cs typeface="Verdana"/>
                <a:hlinkClick r:id="rId2"/>
              </a:rPr>
              <a:t>www.bavsafondos.com</a:t>
            </a:r>
            <a:endParaRPr sz="245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0"/>
              </a:spcBef>
            </a:pPr>
            <a:endParaRPr sz="245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50" spc="70" dirty="0">
                <a:solidFill>
                  <a:srgbClr val="FFFFFF"/>
                </a:solidFill>
                <a:latin typeface="Verdana"/>
                <a:cs typeface="Verdana"/>
              </a:rPr>
              <a:t>BAVSA</a:t>
            </a:r>
            <a:r>
              <a:rPr sz="2450" spc="-11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spc="65" dirty="0">
                <a:solidFill>
                  <a:srgbClr val="FFFFFF"/>
                </a:solidFill>
                <a:latin typeface="Verdana"/>
                <a:cs typeface="Verdana"/>
              </a:rPr>
              <a:t>Fondos</a:t>
            </a:r>
            <a:r>
              <a:rPr sz="245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spc="-114" dirty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245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dirty="0">
                <a:solidFill>
                  <a:srgbClr val="FFFFFF"/>
                </a:solidFill>
                <a:latin typeface="Verdana"/>
                <a:cs typeface="Verdana"/>
              </a:rPr>
              <a:t>Registro</a:t>
            </a:r>
            <a:r>
              <a:rPr sz="2450" spc="-11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spc="135" dirty="0">
                <a:solidFill>
                  <a:srgbClr val="FFFFFF"/>
                </a:solidFill>
                <a:latin typeface="Verdana"/>
                <a:cs typeface="Verdana"/>
              </a:rPr>
              <a:t>CNV</a:t>
            </a:r>
            <a:r>
              <a:rPr sz="245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dirty="0">
                <a:solidFill>
                  <a:srgbClr val="FFFFFF"/>
                </a:solidFill>
                <a:latin typeface="Verdana"/>
                <a:cs typeface="Verdana"/>
              </a:rPr>
              <a:t>N°</a:t>
            </a:r>
            <a:r>
              <a:rPr sz="245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spc="35" dirty="0">
                <a:solidFill>
                  <a:srgbClr val="FFFFFF"/>
                </a:solidFill>
                <a:latin typeface="Verdana"/>
                <a:cs typeface="Verdana"/>
              </a:rPr>
              <a:t>64</a:t>
            </a:r>
            <a:endParaRPr sz="2450" dirty="0">
              <a:latin typeface="Verdana"/>
              <a:cs typeface="Verdan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9580888" y="3142410"/>
            <a:ext cx="266700" cy="406400"/>
            <a:chOff x="9580888" y="3142410"/>
            <a:chExt cx="266700" cy="406400"/>
          </a:xfrm>
        </p:grpSpPr>
        <p:sp>
          <p:nvSpPr>
            <p:cNvPr id="6" name="object 6"/>
            <p:cNvSpPr/>
            <p:nvPr/>
          </p:nvSpPr>
          <p:spPr>
            <a:xfrm>
              <a:off x="9587694" y="3149216"/>
              <a:ext cx="253365" cy="393065"/>
            </a:xfrm>
            <a:custGeom>
              <a:avLst/>
              <a:gdLst/>
              <a:ahLst/>
              <a:cxnLst/>
              <a:rect l="l" t="t" r="r" b="b"/>
              <a:pathLst>
                <a:path w="253365" h="393064">
                  <a:moveTo>
                    <a:pt x="126509" y="0"/>
                  </a:moveTo>
                  <a:lnTo>
                    <a:pt x="61839" y="14835"/>
                  </a:lnTo>
                  <a:lnTo>
                    <a:pt x="31105" y="38654"/>
                  </a:lnTo>
                  <a:lnTo>
                    <a:pt x="8681" y="78096"/>
                  </a:lnTo>
                  <a:lnTo>
                    <a:pt x="0" y="136676"/>
                  </a:lnTo>
                  <a:lnTo>
                    <a:pt x="19767" y="232360"/>
                  </a:lnTo>
                  <a:lnTo>
                    <a:pt x="63254" y="314129"/>
                  </a:lnTo>
                  <a:lnTo>
                    <a:pt x="106742" y="371140"/>
                  </a:lnTo>
                  <a:lnTo>
                    <a:pt x="126509" y="392553"/>
                  </a:lnTo>
                  <a:lnTo>
                    <a:pt x="199647" y="318895"/>
                  </a:lnTo>
                  <a:lnTo>
                    <a:pt x="237204" y="267689"/>
                  </a:lnTo>
                  <a:lnTo>
                    <a:pt x="251041" y="214945"/>
                  </a:lnTo>
                  <a:lnTo>
                    <a:pt x="253018" y="136676"/>
                  </a:lnTo>
                  <a:lnTo>
                    <a:pt x="244337" y="81558"/>
                  </a:lnTo>
                  <a:lnTo>
                    <a:pt x="221915" y="42549"/>
                  </a:lnTo>
                  <a:lnTo>
                    <a:pt x="191183" y="17432"/>
                  </a:lnTo>
                  <a:lnTo>
                    <a:pt x="157570" y="3988"/>
                  </a:lnTo>
                  <a:lnTo>
                    <a:pt x="126509" y="0"/>
                  </a:lnTo>
                  <a:close/>
                </a:path>
              </a:pathLst>
            </a:custGeom>
            <a:ln w="13612">
              <a:solidFill>
                <a:srgbClr val="F4F9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650396" y="3211737"/>
              <a:ext cx="127608" cy="127305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539415" y="3989618"/>
            <a:ext cx="349580" cy="348722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9582976" y="4728216"/>
            <a:ext cx="393065" cy="393700"/>
          </a:xfrm>
          <a:custGeom>
            <a:avLst/>
            <a:gdLst/>
            <a:ahLst/>
            <a:cxnLst/>
            <a:rect l="l" t="t" r="r" b="b"/>
            <a:pathLst>
              <a:path w="393065" h="393700">
                <a:moveTo>
                  <a:pt x="149872" y="235648"/>
                </a:moveTo>
                <a:lnTo>
                  <a:pt x="145834" y="229577"/>
                </a:lnTo>
                <a:lnTo>
                  <a:pt x="98640" y="229501"/>
                </a:lnTo>
                <a:lnTo>
                  <a:pt x="52832" y="229565"/>
                </a:lnTo>
                <a:lnTo>
                  <a:pt x="49403" y="232918"/>
                </a:lnTo>
                <a:lnTo>
                  <a:pt x="49250" y="241985"/>
                </a:lnTo>
                <a:lnTo>
                  <a:pt x="52743" y="245745"/>
                </a:lnTo>
                <a:lnTo>
                  <a:pt x="142849" y="245795"/>
                </a:lnTo>
                <a:lnTo>
                  <a:pt x="145415" y="244233"/>
                </a:lnTo>
                <a:lnTo>
                  <a:pt x="149872" y="235648"/>
                </a:lnTo>
                <a:close/>
              </a:path>
              <a:path w="393065" h="393700">
                <a:moveTo>
                  <a:pt x="181343" y="188010"/>
                </a:moveTo>
                <a:lnTo>
                  <a:pt x="178295" y="181610"/>
                </a:lnTo>
                <a:lnTo>
                  <a:pt x="175412" y="180301"/>
                </a:lnTo>
                <a:lnTo>
                  <a:pt x="115531" y="180327"/>
                </a:lnTo>
                <a:lnTo>
                  <a:pt x="58039" y="180289"/>
                </a:lnTo>
                <a:lnTo>
                  <a:pt x="52717" y="180822"/>
                </a:lnTo>
                <a:lnTo>
                  <a:pt x="49745" y="183819"/>
                </a:lnTo>
                <a:lnTo>
                  <a:pt x="48983" y="191312"/>
                </a:lnTo>
                <a:lnTo>
                  <a:pt x="51117" y="194856"/>
                </a:lnTo>
                <a:lnTo>
                  <a:pt x="56413" y="196545"/>
                </a:lnTo>
                <a:lnTo>
                  <a:pt x="173812" y="196456"/>
                </a:lnTo>
                <a:lnTo>
                  <a:pt x="176771" y="195160"/>
                </a:lnTo>
                <a:lnTo>
                  <a:pt x="181229" y="191363"/>
                </a:lnTo>
                <a:lnTo>
                  <a:pt x="181343" y="188010"/>
                </a:lnTo>
                <a:close/>
              </a:path>
              <a:path w="393065" h="393700">
                <a:moveTo>
                  <a:pt x="230822" y="135280"/>
                </a:moveTo>
                <a:lnTo>
                  <a:pt x="226898" y="131191"/>
                </a:lnTo>
                <a:lnTo>
                  <a:pt x="139738" y="131165"/>
                </a:lnTo>
                <a:lnTo>
                  <a:pt x="53022" y="131165"/>
                </a:lnTo>
                <a:lnTo>
                  <a:pt x="49301" y="134137"/>
                </a:lnTo>
                <a:lnTo>
                  <a:pt x="49352" y="144424"/>
                </a:lnTo>
                <a:lnTo>
                  <a:pt x="53213" y="147459"/>
                </a:lnTo>
                <a:lnTo>
                  <a:pt x="221297" y="147548"/>
                </a:lnTo>
                <a:lnTo>
                  <a:pt x="226415" y="146977"/>
                </a:lnTo>
                <a:lnTo>
                  <a:pt x="229196" y="144348"/>
                </a:lnTo>
                <a:lnTo>
                  <a:pt x="230822" y="135280"/>
                </a:lnTo>
                <a:close/>
              </a:path>
              <a:path w="393065" h="393700">
                <a:moveTo>
                  <a:pt x="279400" y="138772"/>
                </a:moveTo>
                <a:lnTo>
                  <a:pt x="279349" y="83477"/>
                </a:lnTo>
                <a:lnTo>
                  <a:pt x="277787" y="76365"/>
                </a:lnTo>
                <a:lnTo>
                  <a:pt x="273951" y="69964"/>
                </a:lnTo>
                <a:lnTo>
                  <a:pt x="270586" y="65532"/>
                </a:lnTo>
                <a:lnTo>
                  <a:pt x="267309" y="61214"/>
                </a:lnTo>
                <a:lnTo>
                  <a:pt x="259232" y="54825"/>
                </a:lnTo>
                <a:lnTo>
                  <a:pt x="249745" y="50812"/>
                </a:lnTo>
                <a:lnTo>
                  <a:pt x="238874" y="49212"/>
                </a:lnTo>
                <a:lnTo>
                  <a:pt x="237540" y="49174"/>
                </a:lnTo>
                <a:lnTo>
                  <a:pt x="230581" y="48958"/>
                </a:lnTo>
                <a:lnTo>
                  <a:pt x="222262" y="49174"/>
                </a:lnTo>
                <a:lnTo>
                  <a:pt x="213537" y="49174"/>
                </a:lnTo>
                <a:lnTo>
                  <a:pt x="213474" y="35661"/>
                </a:lnTo>
                <a:lnTo>
                  <a:pt x="210794" y="32905"/>
                </a:lnTo>
                <a:lnTo>
                  <a:pt x="197154" y="32804"/>
                </a:lnTo>
                <a:lnTo>
                  <a:pt x="197154" y="49149"/>
                </a:lnTo>
                <a:lnTo>
                  <a:pt x="197154" y="71882"/>
                </a:lnTo>
                <a:lnTo>
                  <a:pt x="197027" y="78270"/>
                </a:lnTo>
                <a:lnTo>
                  <a:pt x="194144" y="81191"/>
                </a:lnTo>
                <a:lnTo>
                  <a:pt x="188607" y="82016"/>
                </a:lnTo>
                <a:lnTo>
                  <a:pt x="187426" y="81991"/>
                </a:lnTo>
                <a:lnTo>
                  <a:pt x="84937" y="81991"/>
                </a:lnTo>
                <a:lnTo>
                  <a:pt x="82245" y="79336"/>
                </a:lnTo>
                <a:lnTo>
                  <a:pt x="82232" y="65341"/>
                </a:lnTo>
                <a:lnTo>
                  <a:pt x="82245" y="49174"/>
                </a:lnTo>
                <a:lnTo>
                  <a:pt x="97574" y="49149"/>
                </a:lnTo>
                <a:lnTo>
                  <a:pt x="101422" y="49174"/>
                </a:lnTo>
                <a:lnTo>
                  <a:pt x="104330" y="49149"/>
                </a:lnTo>
                <a:lnTo>
                  <a:pt x="111607" y="49098"/>
                </a:lnTo>
                <a:lnTo>
                  <a:pt x="114388" y="46583"/>
                </a:lnTo>
                <a:lnTo>
                  <a:pt x="114985" y="40322"/>
                </a:lnTo>
                <a:lnTo>
                  <a:pt x="116801" y="32918"/>
                </a:lnTo>
                <a:lnTo>
                  <a:pt x="117246" y="31140"/>
                </a:lnTo>
                <a:lnTo>
                  <a:pt x="121881" y="23939"/>
                </a:lnTo>
                <a:lnTo>
                  <a:pt x="128676" y="18986"/>
                </a:lnTo>
                <a:lnTo>
                  <a:pt x="137388" y="16510"/>
                </a:lnTo>
                <a:lnTo>
                  <a:pt x="146812" y="17411"/>
                </a:lnTo>
                <a:lnTo>
                  <a:pt x="155105" y="21882"/>
                </a:lnTo>
                <a:lnTo>
                  <a:pt x="161213" y="29044"/>
                </a:lnTo>
                <a:lnTo>
                  <a:pt x="164084" y="38074"/>
                </a:lnTo>
                <a:lnTo>
                  <a:pt x="164973" y="47459"/>
                </a:lnTo>
                <a:lnTo>
                  <a:pt x="166852" y="49149"/>
                </a:lnTo>
                <a:lnTo>
                  <a:pt x="197154" y="49149"/>
                </a:lnTo>
                <a:lnTo>
                  <a:pt x="197154" y="32804"/>
                </a:lnTo>
                <a:lnTo>
                  <a:pt x="190195" y="32753"/>
                </a:lnTo>
                <a:lnTo>
                  <a:pt x="181038" y="32905"/>
                </a:lnTo>
                <a:lnTo>
                  <a:pt x="179882" y="32423"/>
                </a:lnTo>
                <a:lnTo>
                  <a:pt x="179108" y="29819"/>
                </a:lnTo>
                <a:lnTo>
                  <a:pt x="173202" y="17475"/>
                </a:lnTo>
                <a:lnTo>
                  <a:pt x="172262" y="16510"/>
                </a:lnTo>
                <a:lnTo>
                  <a:pt x="164122" y="8051"/>
                </a:lnTo>
                <a:lnTo>
                  <a:pt x="152603" y="2057"/>
                </a:lnTo>
                <a:lnTo>
                  <a:pt x="139357" y="0"/>
                </a:lnTo>
                <a:lnTo>
                  <a:pt x="126301" y="2197"/>
                </a:lnTo>
                <a:lnTo>
                  <a:pt x="114947" y="8293"/>
                </a:lnTo>
                <a:lnTo>
                  <a:pt x="105994" y="17754"/>
                </a:lnTo>
                <a:lnTo>
                  <a:pt x="100152" y="30060"/>
                </a:lnTo>
                <a:lnTo>
                  <a:pt x="99542" y="32118"/>
                </a:lnTo>
                <a:lnTo>
                  <a:pt x="98704" y="32918"/>
                </a:lnTo>
                <a:lnTo>
                  <a:pt x="89420" y="32740"/>
                </a:lnTo>
                <a:lnTo>
                  <a:pt x="68694" y="32893"/>
                </a:lnTo>
                <a:lnTo>
                  <a:pt x="65773" y="35864"/>
                </a:lnTo>
                <a:lnTo>
                  <a:pt x="65659" y="49174"/>
                </a:lnTo>
                <a:lnTo>
                  <a:pt x="52705" y="49136"/>
                </a:lnTo>
                <a:lnTo>
                  <a:pt x="46393" y="49136"/>
                </a:lnTo>
                <a:lnTo>
                  <a:pt x="40093" y="49212"/>
                </a:lnTo>
                <a:lnTo>
                  <a:pt x="1879" y="77952"/>
                </a:lnTo>
                <a:lnTo>
                  <a:pt x="431" y="82969"/>
                </a:lnTo>
                <a:lnTo>
                  <a:pt x="0" y="84493"/>
                </a:lnTo>
                <a:lnTo>
                  <a:pt x="0" y="308800"/>
                </a:lnTo>
                <a:lnTo>
                  <a:pt x="203" y="309118"/>
                </a:lnTo>
                <a:lnTo>
                  <a:pt x="546" y="309410"/>
                </a:lnTo>
                <a:lnTo>
                  <a:pt x="584" y="309727"/>
                </a:lnTo>
                <a:lnTo>
                  <a:pt x="4851" y="322503"/>
                </a:lnTo>
                <a:lnTo>
                  <a:pt x="13754" y="333603"/>
                </a:lnTo>
                <a:lnTo>
                  <a:pt x="26746" y="341401"/>
                </a:lnTo>
                <a:lnTo>
                  <a:pt x="43230" y="344233"/>
                </a:lnTo>
                <a:lnTo>
                  <a:pt x="127431" y="344106"/>
                </a:lnTo>
                <a:lnTo>
                  <a:pt x="154381" y="344144"/>
                </a:lnTo>
                <a:lnTo>
                  <a:pt x="155422" y="344182"/>
                </a:lnTo>
                <a:lnTo>
                  <a:pt x="157010" y="344055"/>
                </a:lnTo>
                <a:lnTo>
                  <a:pt x="161099" y="343712"/>
                </a:lnTo>
                <a:lnTo>
                  <a:pt x="164287" y="340245"/>
                </a:lnTo>
                <a:lnTo>
                  <a:pt x="164096" y="331317"/>
                </a:lnTo>
                <a:lnTo>
                  <a:pt x="160997" y="328193"/>
                </a:lnTo>
                <a:lnTo>
                  <a:pt x="155575" y="327812"/>
                </a:lnTo>
                <a:lnTo>
                  <a:pt x="155092" y="327787"/>
                </a:lnTo>
                <a:lnTo>
                  <a:pt x="153809" y="327812"/>
                </a:lnTo>
                <a:lnTo>
                  <a:pt x="98234" y="327812"/>
                </a:lnTo>
                <a:lnTo>
                  <a:pt x="40767" y="327761"/>
                </a:lnTo>
                <a:lnTo>
                  <a:pt x="16383" y="300837"/>
                </a:lnTo>
                <a:lnTo>
                  <a:pt x="16459" y="90043"/>
                </a:lnTo>
                <a:lnTo>
                  <a:pt x="48552" y="65341"/>
                </a:lnTo>
                <a:lnTo>
                  <a:pt x="55753" y="65468"/>
                </a:lnTo>
                <a:lnTo>
                  <a:pt x="63766" y="65493"/>
                </a:lnTo>
                <a:lnTo>
                  <a:pt x="64604" y="65760"/>
                </a:lnTo>
                <a:lnTo>
                  <a:pt x="65659" y="65938"/>
                </a:lnTo>
                <a:lnTo>
                  <a:pt x="65709" y="72148"/>
                </a:lnTo>
                <a:lnTo>
                  <a:pt x="67576" y="82804"/>
                </a:lnTo>
                <a:lnTo>
                  <a:pt x="72910" y="91135"/>
                </a:lnTo>
                <a:lnTo>
                  <a:pt x="81254" y="96443"/>
                </a:lnTo>
                <a:lnTo>
                  <a:pt x="92176" y="98310"/>
                </a:lnTo>
                <a:lnTo>
                  <a:pt x="187286" y="98310"/>
                </a:lnTo>
                <a:lnTo>
                  <a:pt x="198107" y="96469"/>
                </a:lnTo>
                <a:lnTo>
                  <a:pt x="206362" y="91211"/>
                </a:lnTo>
                <a:lnTo>
                  <a:pt x="211645" y="82969"/>
                </a:lnTo>
                <a:lnTo>
                  <a:pt x="211810" y="82016"/>
                </a:lnTo>
                <a:lnTo>
                  <a:pt x="213448" y="72720"/>
                </a:lnTo>
                <a:lnTo>
                  <a:pt x="213537" y="65747"/>
                </a:lnTo>
                <a:lnTo>
                  <a:pt x="227558" y="65532"/>
                </a:lnTo>
                <a:lnTo>
                  <a:pt x="234340" y="65544"/>
                </a:lnTo>
                <a:lnTo>
                  <a:pt x="262851" y="127165"/>
                </a:lnTo>
                <a:lnTo>
                  <a:pt x="262699" y="133184"/>
                </a:lnTo>
                <a:lnTo>
                  <a:pt x="263118" y="144183"/>
                </a:lnTo>
                <a:lnTo>
                  <a:pt x="266738" y="147535"/>
                </a:lnTo>
                <a:lnTo>
                  <a:pt x="275704" y="147370"/>
                </a:lnTo>
                <a:lnTo>
                  <a:pt x="278892" y="144132"/>
                </a:lnTo>
                <a:lnTo>
                  <a:pt x="279400" y="138772"/>
                </a:lnTo>
                <a:close/>
              </a:path>
              <a:path w="393065" h="393700">
                <a:moveTo>
                  <a:pt x="337413" y="252044"/>
                </a:moveTo>
                <a:lnTo>
                  <a:pt x="335622" y="248526"/>
                </a:lnTo>
                <a:lnTo>
                  <a:pt x="329120" y="244970"/>
                </a:lnTo>
                <a:lnTo>
                  <a:pt x="325297" y="245529"/>
                </a:lnTo>
                <a:lnTo>
                  <a:pt x="270687" y="307594"/>
                </a:lnTo>
                <a:lnTo>
                  <a:pt x="240855" y="277863"/>
                </a:lnTo>
                <a:lnTo>
                  <a:pt x="235826" y="277685"/>
                </a:lnTo>
                <a:lnTo>
                  <a:pt x="229108" y="284403"/>
                </a:lnTo>
                <a:lnTo>
                  <a:pt x="229311" y="289407"/>
                </a:lnTo>
                <a:lnTo>
                  <a:pt x="269074" y="329044"/>
                </a:lnTo>
                <a:lnTo>
                  <a:pt x="273786" y="328904"/>
                </a:lnTo>
                <a:lnTo>
                  <a:pt x="335178" y="258927"/>
                </a:lnTo>
                <a:lnTo>
                  <a:pt x="336118" y="257238"/>
                </a:lnTo>
                <a:lnTo>
                  <a:pt x="337413" y="252044"/>
                </a:lnTo>
                <a:close/>
              </a:path>
              <a:path w="393065" h="393700">
                <a:moveTo>
                  <a:pt x="392849" y="269227"/>
                </a:moveTo>
                <a:lnTo>
                  <a:pt x="378129" y="230263"/>
                </a:lnTo>
                <a:lnTo>
                  <a:pt x="377926" y="230060"/>
                </a:lnTo>
                <a:lnTo>
                  <a:pt x="377926" y="284695"/>
                </a:lnTo>
                <a:lnTo>
                  <a:pt x="371970" y="319506"/>
                </a:lnTo>
                <a:lnTo>
                  <a:pt x="353364" y="348462"/>
                </a:lnTo>
                <a:lnTo>
                  <a:pt x="324967" y="368592"/>
                </a:lnTo>
                <a:lnTo>
                  <a:pt x="289636" y="376910"/>
                </a:lnTo>
                <a:lnTo>
                  <a:pt x="255219" y="371030"/>
                </a:lnTo>
                <a:lnTo>
                  <a:pt x="226148" y="352729"/>
                </a:lnTo>
                <a:lnTo>
                  <a:pt x="205727" y="325081"/>
                </a:lnTo>
                <a:lnTo>
                  <a:pt x="197243" y="291147"/>
                </a:lnTo>
                <a:lnTo>
                  <a:pt x="202933" y="255549"/>
                </a:lnTo>
                <a:lnTo>
                  <a:pt x="221030" y="225869"/>
                </a:lnTo>
                <a:lnTo>
                  <a:pt x="248716" y="205219"/>
                </a:lnTo>
                <a:lnTo>
                  <a:pt x="283159" y="196710"/>
                </a:lnTo>
                <a:lnTo>
                  <a:pt x="319316" y="202438"/>
                </a:lnTo>
                <a:lnTo>
                  <a:pt x="349059" y="220764"/>
                </a:lnTo>
                <a:lnTo>
                  <a:pt x="369531" y="249059"/>
                </a:lnTo>
                <a:lnTo>
                  <a:pt x="377926" y="284695"/>
                </a:lnTo>
                <a:lnTo>
                  <a:pt x="377926" y="230060"/>
                </a:lnTo>
                <a:lnTo>
                  <a:pt x="350037" y="200545"/>
                </a:lnTo>
                <a:lnTo>
                  <a:pt x="341795" y="196710"/>
                </a:lnTo>
                <a:lnTo>
                  <a:pt x="312902" y="183235"/>
                </a:lnTo>
                <a:lnTo>
                  <a:pt x="271132" y="181470"/>
                </a:lnTo>
                <a:lnTo>
                  <a:pt x="231902" y="195935"/>
                </a:lnTo>
                <a:lnTo>
                  <a:pt x="202209" y="222770"/>
                </a:lnTo>
                <a:lnTo>
                  <a:pt x="184619" y="258597"/>
                </a:lnTo>
                <a:lnTo>
                  <a:pt x="181660" y="300050"/>
                </a:lnTo>
                <a:lnTo>
                  <a:pt x="189928" y="329907"/>
                </a:lnTo>
                <a:lnTo>
                  <a:pt x="229247" y="375983"/>
                </a:lnTo>
                <a:lnTo>
                  <a:pt x="264452" y="390804"/>
                </a:lnTo>
                <a:lnTo>
                  <a:pt x="271691" y="391833"/>
                </a:lnTo>
                <a:lnTo>
                  <a:pt x="278828" y="393306"/>
                </a:lnTo>
                <a:lnTo>
                  <a:pt x="296545" y="393306"/>
                </a:lnTo>
                <a:lnTo>
                  <a:pt x="300177" y="392671"/>
                </a:lnTo>
                <a:lnTo>
                  <a:pt x="303834" y="392137"/>
                </a:lnTo>
                <a:lnTo>
                  <a:pt x="307454" y="391414"/>
                </a:lnTo>
                <a:lnTo>
                  <a:pt x="343204" y="376910"/>
                </a:lnTo>
                <a:lnTo>
                  <a:pt x="346316" y="375653"/>
                </a:lnTo>
                <a:lnTo>
                  <a:pt x="375081" y="347776"/>
                </a:lnTo>
                <a:lnTo>
                  <a:pt x="391375" y="311175"/>
                </a:lnTo>
                <a:lnTo>
                  <a:pt x="392849" y="269227"/>
                </a:lnTo>
                <a:close/>
              </a:path>
            </a:pathLst>
          </a:custGeom>
          <a:solidFill>
            <a:srgbClr val="F4F9F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88972" y="2806197"/>
            <a:ext cx="3937042" cy="176479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6623050" cy="11308715"/>
            <a:chOff x="115280" y="0"/>
            <a:chExt cx="10076180" cy="11308715"/>
          </a:xfrm>
        </p:grpSpPr>
        <p:sp>
          <p:nvSpPr>
            <p:cNvPr id="3" name="object 3"/>
            <p:cNvSpPr/>
            <p:nvPr/>
          </p:nvSpPr>
          <p:spPr>
            <a:xfrm>
              <a:off x="115280" y="0"/>
              <a:ext cx="10076180" cy="11308715"/>
            </a:xfrm>
            <a:custGeom>
              <a:avLst/>
              <a:gdLst/>
              <a:ahLst/>
              <a:cxnLst/>
              <a:rect l="l" t="t" r="r" b="b"/>
              <a:pathLst>
                <a:path w="10076180" h="11308715">
                  <a:moveTo>
                    <a:pt x="10075651" y="0"/>
                  </a:moveTo>
                  <a:lnTo>
                    <a:pt x="0" y="0"/>
                  </a:lnTo>
                  <a:lnTo>
                    <a:pt x="0" y="11308556"/>
                  </a:lnTo>
                  <a:lnTo>
                    <a:pt x="10075651" y="11308556"/>
                  </a:lnTo>
                  <a:lnTo>
                    <a:pt x="10075651" y="0"/>
                  </a:lnTo>
                  <a:close/>
                </a:path>
              </a:pathLst>
            </a:custGeom>
            <a:solidFill>
              <a:srgbClr val="ABC2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84633" y="7062517"/>
              <a:ext cx="737110" cy="497158"/>
            </a:xfrm>
            <a:custGeom>
              <a:avLst/>
              <a:gdLst/>
              <a:ahLst/>
              <a:cxnLst/>
              <a:rect l="l" t="t" r="r" b="b"/>
              <a:pathLst>
                <a:path w="531494" h="527050">
                  <a:moveTo>
                    <a:pt x="530968" y="0"/>
                  </a:moveTo>
                  <a:lnTo>
                    <a:pt x="132205" y="0"/>
                  </a:lnTo>
                  <a:lnTo>
                    <a:pt x="0" y="128551"/>
                  </a:lnTo>
                  <a:lnTo>
                    <a:pt x="301530" y="128551"/>
                  </a:lnTo>
                  <a:lnTo>
                    <a:pt x="4062" y="425306"/>
                  </a:lnTo>
                  <a:lnTo>
                    <a:pt x="100572" y="521921"/>
                  </a:lnTo>
                  <a:lnTo>
                    <a:pt x="398270" y="223186"/>
                  </a:lnTo>
                  <a:lnTo>
                    <a:pt x="398270" y="526821"/>
                  </a:lnTo>
                  <a:lnTo>
                    <a:pt x="530968" y="394186"/>
                  </a:lnTo>
                  <a:lnTo>
                    <a:pt x="530968" y="0"/>
                  </a:lnTo>
                  <a:close/>
                </a:path>
              </a:pathLst>
            </a:custGeom>
            <a:solidFill>
              <a:srgbClr val="1D2D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38034" y="7733477"/>
            <a:ext cx="8063230" cy="1614170"/>
          </a:xfrm>
          <a:prstGeom prst="rect">
            <a:avLst/>
          </a:prstGeom>
        </p:spPr>
        <p:txBody>
          <a:bodyPr vert="horz" wrap="square" lIns="0" tIns="1746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5"/>
              </a:spcBef>
            </a:pPr>
            <a:r>
              <a:rPr sz="5750" spc="-145" dirty="0">
                <a:solidFill>
                  <a:srgbClr val="1D2D51"/>
                </a:solidFill>
                <a:latin typeface="Arial Black"/>
                <a:cs typeface="Arial Black"/>
              </a:rPr>
              <a:t>B</a:t>
            </a:r>
            <a:r>
              <a:rPr sz="5750" spc="-715" dirty="0">
                <a:solidFill>
                  <a:srgbClr val="1D2D51"/>
                </a:solidFill>
                <a:latin typeface="Arial Black"/>
                <a:cs typeface="Arial Black"/>
              </a:rPr>
              <a:t>A</a:t>
            </a:r>
            <a:r>
              <a:rPr sz="5750" spc="-295" dirty="0">
                <a:solidFill>
                  <a:srgbClr val="1D2D51"/>
                </a:solidFill>
                <a:latin typeface="Arial Black"/>
                <a:cs typeface="Arial Black"/>
              </a:rPr>
              <a:t>V</a:t>
            </a:r>
            <a:r>
              <a:rPr sz="5750" spc="-245" dirty="0">
                <a:solidFill>
                  <a:srgbClr val="1D2D51"/>
                </a:solidFill>
                <a:latin typeface="Arial Black"/>
                <a:cs typeface="Arial Black"/>
              </a:rPr>
              <a:t>S</a:t>
            </a:r>
            <a:r>
              <a:rPr sz="5750" spc="-145" dirty="0">
                <a:solidFill>
                  <a:srgbClr val="1D2D51"/>
                </a:solidFill>
                <a:latin typeface="Arial Black"/>
                <a:cs typeface="Arial Black"/>
              </a:rPr>
              <a:t>A</a:t>
            </a:r>
            <a:r>
              <a:rPr lang="es-AR" sz="5750" spc="-145" dirty="0">
                <a:solidFill>
                  <a:srgbClr val="1D2D51"/>
                </a:solidFill>
                <a:latin typeface="Arial Black"/>
                <a:cs typeface="Arial Black"/>
              </a:rPr>
              <a:t> AHORRO</a:t>
            </a:r>
            <a:endParaRPr sz="5750" dirty="0">
              <a:latin typeface="Arial Black"/>
              <a:cs typeface="Arial Black"/>
            </a:endParaRPr>
          </a:p>
          <a:p>
            <a:pPr marL="13970">
              <a:lnSpc>
                <a:spcPct val="100000"/>
              </a:lnSpc>
              <a:spcBef>
                <a:spcPts val="670"/>
              </a:spcBef>
            </a:pPr>
            <a:r>
              <a:rPr lang="es-AR" sz="3050" spc="235" dirty="0">
                <a:solidFill>
                  <a:srgbClr val="1D2D51"/>
                </a:solidFill>
                <a:latin typeface="Tahoma"/>
                <a:cs typeface="Tahoma"/>
              </a:rPr>
              <a:t>PERFIL Y ACTIVOS</a:t>
            </a:r>
            <a:endParaRPr sz="3050" dirty="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214850" y="470408"/>
            <a:ext cx="2633980" cy="3086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50" spc="70" dirty="0">
                <a:solidFill>
                  <a:srgbClr val="1D2D51"/>
                </a:solidFill>
                <a:latin typeface="Tahoma"/>
                <a:cs typeface="Tahoma"/>
                <a:hlinkClick r:id="rId2"/>
              </a:rPr>
              <a:t>www.bavsafondos.com</a:t>
            </a:r>
            <a:endParaRPr sz="185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94474" y="1043328"/>
            <a:ext cx="12084882" cy="905696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es-AR" sz="2300" b="1" spc="55" dirty="0">
              <a:solidFill>
                <a:srgbClr val="1D2D51"/>
              </a:solidFill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s-AR" sz="2300" b="1" spc="55" dirty="0">
                <a:solidFill>
                  <a:srgbClr val="1D2D51"/>
                </a:solidFill>
                <a:latin typeface="Verdana"/>
                <a:cs typeface="Verdana"/>
              </a:rPr>
              <a:t>PERFIL</a:t>
            </a:r>
            <a:endParaRPr sz="2300" b="1" dirty="0">
              <a:latin typeface="Verdana"/>
              <a:cs typeface="Verdana"/>
            </a:endParaRPr>
          </a:p>
          <a:p>
            <a:pPr marL="12700" marR="5080" algn="just">
              <a:lnSpc>
                <a:spcPct val="150000"/>
              </a:lnSpc>
            </a:pPr>
            <a:r>
              <a:rPr lang="es-MX" sz="2300" spc="165" dirty="0">
                <a:solidFill>
                  <a:srgbClr val="1D2D51"/>
                </a:solidFill>
                <a:latin typeface="Tahoma"/>
                <a:cs typeface="Tahoma"/>
              </a:rPr>
              <a:t>BAVSA AHORRO inició sus operaciones el 14/3/2024 y a la fecha de análisis, 30/9/2024, tenía un patrimonio de $19.438 millones.</a:t>
            </a:r>
          </a:p>
          <a:p>
            <a:pPr marL="12700" marR="5080" algn="just">
              <a:lnSpc>
                <a:spcPct val="150000"/>
              </a:lnSpc>
            </a:pPr>
            <a:r>
              <a:rPr lang="es-MX" sz="2300" spc="165" dirty="0">
                <a:solidFill>
                  <a:srgbClr val="1D2D51"/>
                </a:solidFill>
                <a:latin typeface="Tahoma"/>
                <a:cs typeface="Tahoma"/>
              </a:rPr>
              <a:t>Tiene por objetivo ofrecer una alternativa de inversión para el manejo de los excedentes de tesorería de corto plazo, sin riesgo de mercado y con liquidez inmediata. Su estrategia principal es invertir en activos de alta liquidez como depósitos a plazo fijo transferibles y convencionales, cauciones y cuentas remuneradas. Esto hace que sea un fondo Money </a:t>
            </a:r>
            <a:r>
              <a:rPr lang="es-MX" sz="2300" spc="165" dirty="0" err="1">
                <a:solidFill>
                  <a:srgbClr val="1D2D51"/>
                </a:solidFill>
                <a:latin typeface="Tahoma"/>
                <a:cs typeface="Tahoma"/>
              </a:rPr>
              <a:t>Market</a:t>
            </a:r>
            <a:r>
              <a:rPr lang="es-MX" sz="2300" spc="165" dirty="0">
                <a:solidFill>
                  <a:srgbClr val="1D2D51"/>
                </a:solidFill>
                <a:latin typeface="Tahoma"/>
                <a:cs typeface="Tahoma"/>
              </a:rPr>
              <a:t> Puro ya que, de acuerdo con su política de inversión, no cuenta con valores negociables valuados a mercado.</a:t>
            </a:r>
          </a:p>
          <a:p>
            <a:pPr>
              <a:lnSpc>
                <a:spcPct val="100000"/>
              </a:lnSpc>
              <a:spcBef>
                <a:spcPts val="730"/>
              </a:spcBef>
            </a:pPr>
            <a:endParaRPr lang="es-US" sz="2300" dirty="0">
              <a:latin typeface="Tahoma"/>
              <a:cs typeface="Tahoma"/>
            </a:endParaRPr>
          </a:p>
          <a:p>
            <a:pPr>
              <a:spcBef>
                <a:spcPts val="730"/>
              </a:spcBef>
            </a:pPr>
            <a:r>
              <a:rPr lang="es-AR" sz="2300" b="1" spc="55" dirty="0">
                <a:solidFill>
                  <a:srgbClr val="1D2D51"/>
                </a:solidFill>
                <a:latin typeface="Verdana"/>
                <a:cs typeface="Verdana"/>
              </a:rPr>
              <a:t>ACTIVOS</a:t>
            </a:r>
          </a:p>
          <a:p>
            <a:pPr algn="just">
              <a:lnSpc>
                <a:spcPct val="150000"/>
              </a:lnSpc>
              <a:spcBef>
                <a:spcPts val="730"/>
              </a:spcBef>
            </a:pPr>
            <a:r>
              <a:rPr lang="es-419" sz="2300" spc="165" dirty="0">
                <a:solidFill>
                  <a:srgbClr val="1D2D51"/>
                </a:solidFill>
                <a:latin typeface="Tahoma"/>
                <a:cs typeface="Tahoma"/>
              </a:rPr>
              <a:t>Las colocaciones por Asset </a:t>
            </a:r>
            <a:r>
              <a:rPr lang="es-419" sz="2300" spc="165" dirty="0" err="1">
                <a:solidFill>
                  <a:srgbClr val="1D2D51"/>
                </a:solidFill>
                <a:latin typeface="Tahoma"/>
                <a:cs typeface="Tahoma"/>
              </a:rPr>
              <a:t>Class</a:t>
            </a:r>
            <a:r>
              <a:rPr lang="es-419" sz="2300" spc="165" dirty="0">
                <a:solidFill>
                  <a:srgbClr val="1D2D51"/>
                </a:solidFill>
                <a:latin typeface="Tahoma"/>
                <a:cs typeface="Tahoma"/>
              </a:rPr>
              <a:t> al 30/9/2024 se encontraban principalmente alocadas en Cuentas remuneradas en un 49% sobre el Activo Total. En segundo lugar, aperturas, pases y cauciones con un 31%, seguidos por el 19% en plazos fijos. Finalmente, intereses a cobrar de cuentas remuneradas con un 1%.</a:t>
            </a:r>
            <a:endParaRPr lang="es-AR" sz="2300" spc="165" dirty="0">
              <a:solidFill>
                <a:srgbClr val="1D2D51"/>
              </a:solidFill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730"/>
              </a:spcBef>
            </a:pPr>
            <a:endParaRPr lang="es-US" sz="2300" dirty="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 flipV="1">
            <a:off x="7194474" y="842764"/>
            <a:ext cx="12914163" cy="200563"/>
          </a:xfrm>
          <a:custGeom>
            <a:avLst/>
            <a:gdLst/>
            <a:ahLst/>
            <a:cxnLst/>
            <a:rect l="l" t="t" r="r" b="b"/>
            <a:pathLst>
              <a:path w="8805544" h="31750">
                <a:moveTo>
                  <a:pt x="8805543" y="0"/>
                </a:moveTo>
                <a:lnTo>
                  <a:pt x="0" y="0"/>
                </a:lnTo>
                <a:lnTo>
                  <a:pt x="0" y="31423"/>
                </a:lnTo>
                <a:lnTo>
                  <a:pt x="8805543" y="31423"/>
                </a:lnTo>
                <a:lnTo>
                  <a:pt x="8805543" y="0"/>
                </a:lnTo>
                <a:close/>
              </a:path>
            </a:pathLst>
          </a:custGeom>
          <a:solidFill>
            <a:srgbClr val="1D2D5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6623050" cy="11308715"/>
            <a:chOff x="115280" y="0"/>
            <a:chExt cx="10076180" cy="11308715"/>
          </a:xfrm>
        </p:grpSpPr>
        <p:sp>
          <p:nvSpPr>
            <p:cNvPr id="3" name="object 3"/>
            <p:cNvSpPr/>
            <p:nvPr/>
          </p:nvSpPr>
          <p:spPr>
            <a:xfrm>
              <a:off x="115280" y="0"/>
              <a:ext cx="10076180" cy="11308715"/>
            </a:xfrm>
            <a:custGeom>
              <a:avLst/>
              <a:gdLst/>
              <a:ahLst/>
              <a:cxnLst/>
              <a:rect l="l" t="t" r="r" b="b"/>
              <a:pathLst>
                <a:path w="10076180" h="11308715">
                  <a:moveTo>
                    <a:pt x="10075651" y="0"/>
                  </a:moveTo>
                  <a:lnTo>
                    <a:pt x="0" y="0"/>
                  </a:lnTo>
                  <a:lnTo>
                    <a:pt x="0" y="11308556"/>
                  </a:lnTo>
                  <a:lnTo>
                    <a:pt x="10075651" y="11308556"/>
                  </a:lnTo>
                  <a:lnTo>
                    <a:pt x="10075651" y="0"/>
                  </a:lnTo>
                  <a:close/>
                </a:path>
              </a:pathLst>
            </a:custGeom>
            <a:solidFill>
              <a:srgbClr val="ABC2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84633" y="7062517"/>
              <a:ext cx="737110" cy="497158"/>
            </a:xfrm>
            <a:custGeom>
              <a:avLst/>
              <a:gdLst/>
              <a:ahLst/>
              <a:cxnLst/>
              <a:rect l="l" t="t" r="r" b="b"/>
              <a:pathLst>
                <a:path w="531494" h="527050">
                  <a:moveTo>
                    <a:pt x="530968" y="0"/>
                  </a:moveTo>
                  <a:lnTo>
                    <a:pt x="132205" y="0"/>
                  </a:lnTo>
                  <a:lnTo>
                    <a:pt x="0" y="128551"/>
                  </a:lnTo>
                  <a:lnTo>
                    <a:pt x="301530" y="128551"/>
                  </a:lnTo>
                  <a:lnTo>
                    <a:pt x="4062" y="425306"/>
                  </a:lnTo>
                  <a:lnTo>
                    <a:pt x="100572" y="521921"/>
                  </a:lnTo>
                  <a:lnTo>
                    <a:pt x="398270" y="223186"/>
                  </a:lnTo>
                  <a:lnTo>
                    <a:pt x="398270" y="526821"/>
                  </a:lnTo>
                  <a:lnTo>
                    <a:pt x="530968" y="394186"/>
                  </a:lnTo>
                  <a:lnTo>
                    <a:pt x="530968" y="0"/>
                  </a:lnTo>
                  <a:close/>
                </a:path>
              </a:pathLst>
            </a:custGeom>
            <a:solidFill>
              <a:srgbClr val="1D2D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38034" y="7733477"/>
            <a:ext cx="8063230" cy="1614170"/>
          </a:xfrm>
          <a:prstGeom prst="rect">
            <a:avLst/>
          </a:prstGeom>
        </p:spPr>
        <p:txBody>
          <a:bodyPr vert="horz" wrap="square" lIns="0" tIns="1746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5"/>
              </a:spcBef>
            </a:pPr>
            <a:r>
              <a:rPr sz="5750" spc="-145" dirty="0">
                <a:solidFill>
                  <a:srgbClr val="1D2D51"/>
                </a:solidFill>
                <a:latin typeface="Arial Black"/>
                <a:cs typeface="Arial Black"/>
              </a:rPr>
              <a:t>B</a:t>
            </a:r>
            <a:r>
              <a:rPr sz="5750" spc="-715" dirty="0">
                <a:solidFill>
                  <a:srgbClr val="1D2D51"/>
                </a:solidFill>
                <a:latin typeface="Arial Black"/>
                <a:cs typeface="Arial Black"/>
              </a:rPr>
              <a:t>A</a:t>
            </a:r>
            <a:r>
              <a:rPr sz="5750" spc="-295" dirty="0">
                <a:solidFill>
                  <a:srgbClr val="1D2D51"/>
                </a:solidFill>
                <a:latin typeface="Arial Black"/>
                <a:cs typeface="Arial Black"/>
              </a:rPr>
              <a:t>V</a:t>
            </a:r>
            <a:r>
              <a:rPr sz="5750" spc="-245" dirty="0">
                <a:solidFill>
                  <a:srgbClr val="1D2D51"/>
                </a:solidFill>
                <a:latin typeface="Arial Black"/>
                <a:cs typeface="Arial Black"/>
              </a:rPr>
              <a:t>S</a:t>
            </a:r>
            <a:r>
              <a:rPr sz="5750" spc="-145" dirty="0">
                <a:solidFill>
                  <a:srgbClr val="1D2D51"/>
                </a:solidFill>
                <a:latin typeface="Arial Black"/>
                <a:cs typeface="Arial Black"/>
              </a:rPr>
              <a:t>A</a:t>
            </a:r>
            <a:r>
              <a:rPr lang="es-AR" sz="5750" spc="-145" dirty="0">
                <a:solidFill>
                  <a:srgbClr val="1D2D51"/>
                </a:solidFill>
                <a:latin typeface="Arial Black"/>
                <a:cs typeface="Arial Black"/>
              </a:rPr>
              <a:t> AHORRO</a:t>
            </a:r>
            <a:endParaRPr sz="5750" dirty="0">
              <a:latin typeface="Arial Black"/>
              <a:cs typeface="Arial Black"/>
            </a:endParaRPr>
          </a:p>
          <a:p>
            <a:pPr marL="13970">
              <a:lnSpc>
                <a:spcPct val="100000"/>
              </a:lnSpc>
              <a:spcBef>
                <a:spcPts val="670"/>
              </a:spcBef>
            </a:pPr>
            <a:r>
              <a:rPr lang="es-AR" sz="3050" spc="235" dirty="0">
                <a:solidFill>
                  <a:srgbClr val="1D2D51"/>
                </a:solidFill>
                <a:latin typeface="Tahoma"/>
                <a:cs typeface="Tahoma"/>
              </a:rPr>
              <a:t>PN Y DURATION</a:t>
            </a:r>
            <a:endParaRPr sz="3050" dirty="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214850" y="470408"/>
            <a:ext cx="2633980" cy="3086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50" spc="70" dirty="0">
                <a:solidFill>
                  <a:srgbClr val="1D2D51"/>
                </a:solidFill>
                <a:latin typeface="Tahoma"/>
                <a:cs typeface="Tahoma"/>
                <a:hlinkClick r:id="rId2"/>
              </a:rPr>
              <a:t>www.bavsafondos.com</a:t>
            </a:r>
            <a:endParaRPr sz="185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 flipV="1">
            <a:off x="7194474" y="842764"/>
            <a:ext cx="12914163" cy="200563"/>
          </a:xfrm>
          <a:custGeom>
            <a:avLst/>
            <a:gdLst/>
            <a:ahLst/>
            <a:cxnLst/>
            <a:rect l="l" t="t" r="r" b="b"/>
            <a:pathLst>
              <a:path w="8805544" h="31750">
                <a:moveTo>
                  <a:pt x="8805543" y="0"/>
                </a:moveTo>
                <a:lnTo>
                  <a:pt x="0" y="0"/>
                </a:lnTo>
                <a:lnTo>
                  <a:pt x="0" y="31423"/>
                </a:lnTo>
                <a:lnTo>
                  <a:pt x="8805543" y="31423"/>
                </a:lnTo>
                <a:lnTo>
                  <a:pt x="8805543" y="0"/>
                </a:lnTo>
                <a:close/>
              </a:path>
            </a:pathLst>
          </a:custGeom>
          <a:solidFill>
            <a:srgbClr val="1D2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A9F37E3-BE2F-5A14-C9FD-08C4D75476DC}"/>
              </a:ext>
            </a:extLst>
          </p:cNvPr>
          <p:cNvSpPr txBox="1"/>
          <p:nvPr/>
        </p:nvSpPr>
        <p:spPr>
          <a:xfrm>
            <a:off x="7194474" y="6873875"/>
            <a:ext cx="10152184" cy="45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2300" b="1" spc="55" dirty="0">
                <a:solidFill>
                  <a:srgbClr val="1D2D51"/>
                </a:solidFill>
                <a:latin typeface="Verdana"/>
              </a:rPr>
              <a:t>DURATION</a:t>
            </a:r>
            <a:endParaRPr lang="es-US" sz="2300" b="1" spc="55" dirty="0">
              <a:solidFill>
                <a:srgbClr val="1D2D51"/>
              </a:solidFill>
              <a:latin typeface="Verdana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173790B-5567-16BA-CA4A-9F2EDD712FED}"/>
              </a:ext>
            </a:extLst>
          </p:cNvPr>
          <p:cNvSpPr txBox="1"/>
          <p:nvPr/>
        </p:nvSpPr>
        <p:spPr>
          <a:xfrm>
            <a:off x="7194474" y="1140812"/>
            <a:ext cx="10152184" cy="45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2300" b="1" spc="55" dirty="0">
                <a:solidFill>
                  <a:srgbClr val="1D2D51"/>
                </a:solidFill>
                <a:latin typeface="Verdana"/>
              </a:rPr>
              <a:t>EVOLUCION DE PATRIMONIO NETO</a:t>
            </a:r>
            <a:endParaRPr lang="es-US" sz="2300" b="1" spc="55" dirty="0">
              <a:solidFill>
                <a:srgbClr val="1D2D51"/>
              </a:solidFill>
              <a:latin typeface="Verdana"/>
            </a:endParaRPr>
          </a:p>
        </p:txBody>
      </p:sp>
      <p:sp>
        <p:nvSpPr>
          <p:cNvPr id="17" name="object 9">
            <a:extLst>
              <a:ext uri="{FF2B5EF4-FFF2-40B4-BE49-F238E27FC236}">
                <a16:creationId xmlns:a16="http://schemas.microsoft.com/office/drawing/2014/main" id="{9DCE1D4C-F49A-17B6-5A01-02190F8BED2C}"/>
              </a:ext>
            </a:extLst>
          </p:cNvPr>
          <p:cNvSpPr/>
          <p:nvPr/>
        </p:nvSpPr>
        <p:spPr>
          <a:xfrm flipV="1">
            <a:off x="7194474" y="7394813"/>
            <a:ext cx="12879830" cy="60605"/>
          </a:xfrm>
          <a:custGeom>
            <a:avLst/>
            <a:gdLst/>
            <a:ahLst/>
            <a:cxnLst/>
            <a:rect l="l" t="t" r="r" b="b"/>
            <a:pathLst>
              <a:path w="8805544" h="31750">
                <a:moveTo>
                  <a:pt x="8805543" y="0"/>
                </a:moveTo>
                <a:lnTo>
                  <a:pt x="0" y="0"/>
                </a:lnTo>
                <a:lnTo>
                  <a:pt x="0" y="31423"/>
                </a:lnTo>
                <a:lnTo>
                  <a:pt x="8805543" y="31423"/>
                </a:lnTo>
                <a:lnTo>
                  <a:pt x="8805543" y="0"/>
                </a:lnTo>
                <a:close/>
              </a:path>
            </a:pathLst>
          </a:custGeom>
          <a:solidFill>
            <a:srgbClr val="1D2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9">
            <a:extLst>
              <a:ext uri="{FF2B5EF4-FFF2-40B4-BE49-F238E27FC236}">
                <a16:creationId xmlns:a16="http://schemas.microsoft.com/office/drawing/2014/main" id="{F2CE509D-9A9B-991A-464F-402690C89806}"/>
              </a:ext>
            </a:extLst>
          </p:cNvPr>
          <p:cNvSpPr/>
          <p:nvPr/>
        </p:nvSpPr>
        <p:spPr>
          <a:xfrm flipV="1">
            <a:off x="7194474" y="1609260"/>
            <a:ext cx="12879830" cy="60605"/>
          </a:xfrm>
          <a:custGeom>
            <a:avLst/>
            <a:gdLst/>
            <a:ahLst/>
            <a:cxnLst/>
            <a:rect l="l" t="t" r="r" b="b"/>
            <a:pathLst>
              <a:path w="8805544" h="31750">
                <a:moveTo>
                  <a:pt x="8805543" y="0"/>
                </a:moveTo>
                <a:lnTo>
                  <a:pt x="0" y="0"/>
                </a:lnTo>
                <a:lnTo>
                  <a:pt x="0" y="31423"/>
                </a:lnTo>
                <a:lnTo>
                  <a:pt x="8805543" y="31423"/>
                </a:lnTo>
                <a:lnTo>
                  <a:pt x="8805543" y="0"/>
                </a:lnTo>
                <a:close/>
              </a:path>
            </a:pathLst>
          </a:custGeom>
          <a:solidFill>
            <a:srgbClr val="1D2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A088861-C441-4E09-89E2-B26F377026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0151605"/>
              </p:ext>
            </p:extLst>
          </p:nvPr>
        </p:nvGraphicFramePr>
        <p:xfrm>
          <a:off x="7200156" y="1710101"/>
          <a:ext cx="12648674" cy="5202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4221A336-E500-8744-8625-89BC379FAB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5301478"/>
              </p:ext>
            </p:extLst>
          </p:nvPr>
        </p:nvGraphicFramePr>
        <p:xfrm>
          <a:off x="7939875" y="7485325"/>
          <a:ext cx="10875175" cy="3823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97141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6623050" cy="11308715"/>
            <a:chOff x="115280" y="0"/>
            <a:chExt cx="10076180" cy="11308715"/>
          </a:xfrm>
        </p:grpSpPr>
        <p:sp>
          <p:nvSpPr>
            <p:cNvPr id="3" name="object 3"/>
            <p:cNvSpPr/>
            <p:nvPr/>
          </p:nvSpPr>
          <p:spPr>
            <a:xfrm>
              <a:off x="115280" y="0"/>
              <a:ext cx="10076180" cy="11308715"/>
            </a:xfrm>
            <a:custGeom>
              <a:avLst/>
              <a:gdLst/>
              <a:ahLst/>
              <a:cxnLst/>
              <a:rect l="l" t="t" r="r" b="b"/>
              <a:pathLst>
                <a:path w="10076180" h="11308715">
                  <a:moveTo>
                    <a:pt x="10075651" y="0"/>
                  </a:moveTo>
                  <a:lnTo>
                    <a:pt x="0" y="0"/>
                  </a:lnTo>
                  <a:lnTo>
                    <a:pt x="0" y="11308556"/>
                  </a:lnTo>
                  <a:lnTo>
                    <a:pt x="10075651" y="11308556"/>
                  </a:lnTo>
                  <a:lnTo>
                    <a:pt x="10075651" y="0"/>
                  </a:lnTo>
                  <a:close/>
                </a:path>
              </a:pathLst>
            </a:custGeom>
            <a:solidFill>
              <a:srgbClr val="ABC2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84633" y="7062517"/>
              <a:ext cx="737110" cy="497158"/>
            </a:xfrm>
            <a:custGeom>
              <a:avLst/>
              <a:gdLst/>
              <a:ahLst/>
              <a:cxnLst/>
              <a:rect l="l" t="t" r="r" b="b"/>
              <a:pathLst>
                <a:path w="531494" h="527050">
                  <a:moveTo>
                    <a:pt x="530968" y="0"/>
                  </a:moveTo>
                  <a:lnTo>
                    <a:pt x="132205" y="0"/>
                  </a:lnTo>
                  <a:lnTo>
                    <a:pt x="0" y="128551"/>
                  </a:lnTo>
                  <a:lnTo>
                    <a:pt x="301530" y="128551"/>
                  </a:lnTo>
                  <a:lnTo>
                    <a:pt x="4062" y="425306"/>
                  </a:lnTo>
                  <a:lnTo>
                    <a:pt x="100572" y="521921"/>
                  </a:lnTo>
                  <a:lnTo>
                    <a:pt x="398270" y="223186"/>
                  </a:lnTo>
                  <a:lnTo>
                    <a:pt x="398270" y="526821"/>
                  </a:lnTo>
                  <a:lnTo>
                    <a:pt x="530968" y="394186"/>
                  </a:lnTo>
                  <a:lnTo>
                    <a:pt x="530968" y="0"/>
                  </a:lnTo>
                  <a:close/>
                </a:path>
              </a:pathLst>
            </a:custGeom>
            <a:solidFill>
              <a:srgbClr val="1D2D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38034" y="7733477"/>
            <a:ext cx="8063230" cy="1614170"/>
          </a:xfrm>
          <a:prstGeom prst="rect">
            <a:avLst/>
          </a:prstGeom>
        </p:spPr>
        <p:txBody>
          <a:bodyPr vert="horz" wrap="square" lIns="0" tIns="1746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5"/>
              </a:spcBef>
            </a:pPr>
            <a:r>
              <a:rPr sz="5750" spc="-145" dirty="0">
                <a:solidFill>
                  <a:srgbClr val="1D2D51"/>
                </a:solidFill>
                <a:latin typeface="Arial Black"/>
                <a:cs typeface="Arial Black"/>
              </a:rPr>
              <a:t>B</a:t>
            </a:r>
            <a:r>
              <a:rPr sz="5750" spc="-715" dirty="0">
                <a:solidFill>
                  <a:srgbClr val="1D2D51"/>
                </a:solidFill>
                <a:latin typeface="Arial Black"/>
                <a:cs typeface="Arial Black"/>
              </a:rPr>
              <a:t>A</a:t>
            </a:r>
            <a:r>
              <a:rPr sz="5750" spc="-295" dirty="0">
                <a:solidFill>
                  <a:srgbClr val="1D2D51"/>
                </a:solidFill>
                <a:latin typeface="Arial Black"/>
                <a:cs typeface="Arial Black"/>
              </a:rPr>
              <a:t>V</a:t>
            </a:r>
            <a:r>
              <a:rPr sz="5750" spc="-245" dirty="0">
                <a:solidFill>
                  <a:srgbClr val="1D2D51"/>
                </a:solidFill>
                <a:latin typeface="Arial Black"/>
                <a:cs typeface="Arial Black"/>
              </a:rPr>
              <a:t>S</a:t>
            </a:r>
            <a:r>
              <a:rPr sz="5750" spc="-145" dirty="0">
                <a:solidFill>
                  <a:srgbClr val="1D2D51"/>
                </a:solidFill>
                <a:latin typeface="Arial Black"/>
                <a:cs typeface="Arial Black"/>
              </a:rPr>
              <a:t>A</a:t>
            </a:r>
            <a:r>
              <a:rPr lang="es-AR" sz="5750" spc="-145" dirty="0">
                <a:solidFill>
                  <a:srgbClr val="1D2D51"/>
                </a:solidFill>
                <a:latin typeface="Arial Black"/>
                <a:cs typeface="Arial Black"/>
              </a:rPr>
              <a:t> AHORRO</a:t>
            </a:r>
            <a:endParaRPr sz="5750" dirty="0">
              <a:latin typeface="Arial Black"/>
              <a:cs typeface="Arial Black"/>
            </a:endParaRPr>
          </a:p>
          <a:p>
            <a:pPr marL="13970">
              <a:lnSpc>
                <a:spcPct val="100000"/>
              </a:lnSpc>
              <a:spcBef>
                <a:spcPts val="670"/>
              </a:spcBef>
            </a:pPr>
            <a:r>
              <a:rPr lang="es-AR" sz="3050" spc="235" dirty="0">
                <a:solidFill>
                  <a:srgbClr val="1D2D51"/>
                </a:solidFill>
                <a:latin typeface="Tahoma"/>
                <a:cs typeface="Tahoma"/>
              </a:rPr>
              <a:t>ACTIVOS</a:t>
            </a:r>
            <a:endParaRPr sz="3050" dirty="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214850" y="470408"/>
            <a:ext cx="2633980" cy="3086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50" spc="70" dirty="0">
                <a:solidFill>
                  <a:srgbClr val="1D2D51"/>
                </a:solidFill>
                <a:latin typeface="Tahoma"/>
                <a:cs typeface="Tahoma"/>
                <a:hlinkClick r:id="rId2"/>
              </a:rPr>
              <a:t>www.bavsafondos.com</a:t>
            </a:r>
            <a:endParaRPr sz="185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 flipV="1">
            <a:off x="7194474" y="842764"/>
            <a:ext cx="12914163" cy="200563"/>
          </a:xfrm>
          <a:custGeom>
            <a:avLst/>
            <a:gdLst/>
            <a:ahLst/>
            <a:cxnLst/>
            <a:rect l="l" t="t" r="r" b="b"/>
            <a:pathLst>
              <a:path w="8805544" h="31750">
                <a:moveTo>
                  <a:pt x="8805543" y="0"/>
                </a:moveTo>
                <a:lnTo>
                  <a:pt x="0" y="0"/>
                </a:lnTo>
                <a:lnTo>
                  <a:pt x="0" y="31423"/>
                </a:lnTo>
                <a:lnTo>
                  <a:pt x="8805543" y="31423"/>
                </a:lnTo>
                <a:lnTo>
                  <a:pt x="8805543" y="0"/>
                </a:lnTo>
                <a:close/>
              </a:path>
            </a:pathLst>
          </a:custGeom>
          <a:solidFill>
            <a:srgbClr val="1D2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87DC8C3-7CAA-00BB-88E9-C9AE54EF3B13}"/>
              </a:ext>
            </a:extLst>
          </p:cNvPr>
          <p:cNvSpPr txBox="1"/>
          <p:nvPr/>
        </p:nvSpPr>
        <p:spPr>
          <a:xfrm>
            <a:off x="7194474" y="1150480"/>
            <a:ext cx="10152184" cy="45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2300" b="1" spc="55" dirty="0">
                <a:solidFill>
                  <a:srgbClr val="1D2D51"/>
                </a:solidFill>
                <a:latin typeface="Verdana"/>
              </a:rPr>
              <a:t>DISTRIBUCION POR ASSET CLASS SOBRE ACTIVO TOTAL</a:t>
            </a:r>
            <a:endParaRPr lang="es-US" sz="2300" b="1" spc="55" dirty="0">
              <a:solidFill>
                <a:srgbClr val="1D2D51"/>
              </a:solidFill>
              <a:latin typeface="Verdana"/>
            </a:endParaRPr>
          </a:p>
        </p:txBody>
      </p:sp>
      <p:sp>
        <p:nvSpPr>
          <p:cNvPr id="8" name="object 9">
            <a:extLst>
              <a:ext uri="{FF2B5EF4-FFF2-40B4-BE49-F238E27FC236}">
                <a16:creationId xmlns:a16="http://schemas.microsoft.com/office/drawing/2014/main" id="{B3E6C65D-AF2D-9620-1858-407403BE5358}"/>
              </a:ext>
            </a:extLst>
          </p:cNvPr>
          <p:cNvSpPr/>
          <p:nvPr/>
        </p:nvSpPr>
        <p:spPr>
          <a:xfrm flipV="1">
            <a:off x="7194474" y="1609260"/>
            <a:ext cx="12879830" cy="60605"/>
          </a:xfrm>
          <a:custGeom>
            <a:avLst/>
            <a:gdLst/>
            <a:ahLst/>
            <a:cxnLst/>
            <a:rect l="l" t="t" r="r" b="b"/>
            <a:pathLst>
              <a:path w="8805544" h="31750">
                <a:moveTo>
                  <a:pt x="8805543" y="0"/>
                </a:moveTo>
                <a:lnTo>
                  <a:pt x="0" y="0"/>
                </a:lnTo>
                <a:lnTo>
                  <a:pt x="0" y="31423"/>
                </a:lnTo>
                <a:lnTo>
                  <a:pt x="8805543" y="31423"/>
                </a:lnTo>
                <a:lnTo>
                  <a:pt x="8805543" y="0"/>
                </a:lnTo>
                <a:close/>
              </a:path>
            </a:pathLst>
          </a:custGeom>
          <a:solidFill>
            <a:srgbClr val="1D2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5EEB056-FBF2-D719-18A0-A40BD11DB7F2}"/>
              </a:ext>
            </a:extLst>
          </p:cNvPr>
          <p:cNvSpPr txBox="1"/>
          <p:nvPr/>
        </p:nvSpPr>
        <p:spPr>
          <a:xfrm>
            <a:off x="7232650" y="6344822"/>
            <a:ext cx="10152184" cy="45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2300" b="1" spc="55" dirty="0">
                <a:solidFill>
                  <a:srgbClr val="1D2D51"/>
                </a:solidFill>
                <a:latin typeface="Verdana"/>
              </a:rPr>
              <a:t>DISTRIBUCION ACTIVOS POR CONTRAPARTE</a:t>
            </a:r>
            <a:endParaRPr lang="es-US" sz="2300" b="1" spc="55" dirty="0">
              <a:solidFill>
                <a:srgbClr val="1D2D51"/>
              </a:solidFill>
              <a:latin typeface="Verdana"/>
            </a:endParaRPr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id="{A3C08E82-522B-2C45-B60E-CE3DADB96C19}"/>
              </a:ext>
            </a:extLst>
          </p:cNvPr>
          <p:cNvSpPr/>
          <p:nvPr/>
        </p:nvSpPr>
        <p:spPr>
          <a:xfrm>
            <a:off x="7232650" y="6767550"/>
            <a:ext cx="12879830" cy="45719"/>
          </a:xfrm>
          <a:custGeom>
            <a:avLst/>
            <a:gdLst/>
            <a:ahLst/>
            <a:cxnLst/>
            <a:rect l="l" t="t" r="r" b="b"/>
            <a:pathLst>
              <a:path w="8805544" h="31750">
                <a:moveTo>
                  <a:pt x="8805543" y="0"/>
                </a:moveTo>
                <a:lnTo>
                  <a:pt x="0" y="0"/>
                </a:lnTo>
                <a:lnTo>
                  <a:pt x="0" y="31423"/>
                </a:lnTo>
                <a:lnTo>
                  <a:pt x="8805543" y="31423"/>
                </a:lnTo>
                <a:lnTo>
                  <a:pt x="8805543" y="0"/>
                </a:lnTo>
                <a:close/>
              </a:path>
            </a:pathLst>
          </a:custGeom>
          <a:solidFill>
            <a:srgbClr val="1D2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7">
            <a:extLst>
              <a:ext uri="{FF2B5EF4-FFF2-40B4-BE49-F238E27FC236}">
                <a16:creationId xmlns:a16="http://schemas.microsoft.com/office/drawing/2014/main" id="{ACD12EA7-D5D9-78D5-6ABF-0EE837DE1574}"/>
              </a:ext>
            </a:extLst>
          </p:cNvPr>
          <p:cNvSpPr txBox="1"/>
          <p:nvPr/>
        </p:nvSpPr>
        <p:spPr>
          <a:xfrm>
            <a:off x="7447794" y="6837237"/>
            <a:ext cx="12084882" cy="7341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es-AR" sz="2300" b="1" spc="55" dirty="0">
              <a:solidFill>
                <a:srgbClr val="1D2D51"/>
              </a:solidFill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sz="2300" b="1" dirty="0">
              <a:latin typeface="Verdana"/>
              <a:cs typeface="Verdana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2835C8F-4117-C5F7-A9F3-BE74BFBDE79D}"/>
              </a:ext>
            </a:extLst>
          </p:cNvPr>
          <p:cNvSpPr txBox="1"/>
          <p:nvPr/>
        </p:nvSpPr>
        <p:spPr>
          <a:xfrm>
            <a:off x="7346874" y="7167544"/>
            <a:ext cx="12418272" cy="21438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algn="just">
              <a:lnSpc>
                <a:spcPct val="150000"/>
              </a:lnSpc>
            </a:pPr>
            <a:r>
              <a:rPr lang="es-419" sz="2300" spc="165" dirty="0">
                <a:solidFill>
                  <a:srgbClr val="1D2D51"/>
                </a:solidFill>
                <a:latin typeface="Tahoma"/>
                <a:cs typeface="Tahoma"/>
              </a:rPr>
              <a:t>Las colocaciones en entidades financieras (cuentas remuneradas y plazos fijos) agrupadas por contraparte al 30/9/2024, se encontraban distribuidas en </a:t>
            </a:r>
            <a:r>
              <a:rPr lang="es-419" sz="2300" spc="165" dirty="0" err="1">
                <a:solidFill>
                  <a:srgbClr val="1D2D51"/>
                </a:solidFill>
                <a:latin typeface="Tahoma"/>
                <a:cs typeface="Tahoma"/>
              </a:rPr>
              <a:t>UiloBank</a:t>
            </a:r>
            <a:r>
              <a:rPr lang="es-419" sz="2300" spc="165" dirty="0">
                <a:solidFill>
                  <a:srgbClr val="1D2D51"/>
                </a:solidFill>
                <a:latin typeface="Tahoma"/>
                <a:cs typeface="Tahoma"/>
              </a:rPr>
              <a:t> 72,98%, Banco </a:t>
            </a:r>
            <a:r>
              <a:rPr lang="es-419" sz="2300" spc="165" dirty="0" err="1">
                <a:solidFill>
                  <a:srgbClr val="1D2D51"/>
                </a:solidFill>
                <a:latin typeface="Tahoma"/>
                <a:cs typeface="Tahoma"/>
              </a:rPr>
              <a:t>Reba</a:t>
            </a:r>
            <a:r>
              <a:rPr lang="es-419" sz="2300" spc="165" dirty="0">
                <a:solidFill>
                  <a:srgbClr val="1D2D51"/>
                </a:solidFill>
                <a:latin typeface="Tahoma"/>
                <a:cs typeface="Tahoma"/>
              </a:rPr>
              <a:t> 11,20%, Banco de Servicios y Transacciones 8,37%, Banco </a:t>
            </a:r>
            <a:r>
              <a:rPr lang="es-419" sz="2300" spc="165" dirty="0" err="1">
                <a:solidFill>
                  <a:srgbClr val="1D2D51"/>
                </a:solidFill>
                <a:latin typeface="Tahoma"/>
                <a:cs typeface="Tahoma"/>
              </a:rPr>
              <a:t>Comafi</a:t>
            </a:r>
            <a:r>
              <a:rPr lang="es-419" sz="2300" spc="165" dirty="0">
                <a:solidFill>
                  <a:srgbClr val="1D2D51"/>
                </a:solidFill>
                <a:latin typeface="Tahoma"/>
                <a:cs typeface="Tahoma"/>
              </a:rPr>
              <a:t> 7,30%, Banco </a:t>
            </a:r>
            <a:r>
              <a:rPr lang="es-419" sz="2300" spc="165" dirty="0" err="1">
                <a:solidFill>
                  <a:srgbClr val="1D2D51"/>
                </a:solidFill>
                <a:latin typeface="Tahoma"/>
                <a:cs typeface="Tahoma"/>
              </a:rPr>
              <a:t>Saenz</a:t>
            </a:r>
            <a:r>
              <a:rPr lang="es-419" sz="2300" spc="165" dirty="0">
                <a:solidFill>
                  <a:srgbClr val="1D2D51"/>
                </a:solidFill>
                <a:latin typeface="Tahoma"/>
                <a:cs typeface="Tahoma"/>
              </a:rPr>
              <a:t> 0,14%, BI Bank 0,01%.</a:t>
            </a:r>
            <a:endParaRPr lang="es-US" sz="2300" spc="165" dirty="0">
              <a:solidFill>
                <a:srgbClr val="1D2D51"/>
              </a:solidFill>
              <a:latin typeface="Tahoma"/>
              <a:cs typeface="Tahoma"/>
            </a:endParaRP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FF9A944E-C356-ACD9-E090-1EEAA21934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3065178"/>
              </p:ext>
            </p:extLst>
          </p:nvPr>
        </p:nvGraphicFramePr>
        <p:xfrm>
          <a:off x="8604250" y="1716413"/>
          <a:ext cx="8305800" cy="446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34619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6623050" cy="11308715"/>
            <a:chOff x="115280" y="0"/>
            <a:chExt cx="10076180" cy="11308715"/>
          </a:xfrm>
        </p:grpSpPr>
        <p:sp>
          <p:nvSpPr>
            <p:cNvPr id="3" name="object 3"/>
            <p:cNvSpPr/>
            <p:nvPr/>
          </p:nvSpPr>
          <p:spPr>
            <a:xfrm>
              <a:off x="115280" y="0"/>
              <a:ext cx="10076180" cy="11308715"/>
            </a:xfrm>
            <a:custGeom>
              <a:avLst/>
              <a:gdLst/>
              <a:ahLst/>
              <a:cxnLst/>
              <a:rect l="l" t="t" r="r" b="b"/>
              <a:pathLst>
                <a:path w="10076180" h="11308715">
                  <a:moveTo>
                    <a:pt x="10075651" y="0"/>
                  </a:moveTo>
                  <a:lnTo>
                    <a:pt x="0" y="0"/>
                  </a:lnTo>
                  <a:lnTo>
                    <a:pt x="0" y="11308556"/>
                  </a:lnTo>
                  <a:lnTo>
                    <a:pt x="10075651" y="11308556"/>
                  </a:lnTo>
                  <a:lnTo>
                    <a:pt x="10075651" y="0"/>
                  </a:lnTo>
                  <a:close/>
                </a:path>
              </a:pathLst>
            </a:custGeom>
            <a:solidFill>
              <a:srgbClr val="ABC2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84633" y="7062517"/>
              <a:ext cx="737110" cy="497158"/>
            </a:xfrm>
            <a:custGeom>
              <a:avLst/>
              <a:gdLst/>
              <a:ahLst/>
              <a:cxnLst/>
              <a:rect l="l" t="t" r="r" b="b"/>
              <a:pathLst>
                <a:path w="531494" h="527050">
                  <a:moveTo>
                    <a:pt x="530968" y="0"/>
                  </a:moveTo>
                  <a:lnTo>
                    <a:pt x="132205" y="0"/>
                  </a:lnTo>
                  <a:lnTo>
                    <a:pt x="0" y="128551"/>
                  </a:lnTo>
                  <a:lnTo>
                    <a:pt x="301530" y="128551"/>
                  </a:lnTo>
                  <a:lnTo>
                    <a:pt x="4062" y="425306"/>
                  </a:lnTo>
                  <a:lnTo>
                    <a:pt x="100572" y="521921"/>
                  </a:lnTo>
                  <a:lnTo>
                    <a:pt x="398270" y="223186"/>
                  </a:lnTo>
                  <a:lnTo>
                    <a:pt x="398270" y="526821"/>
                  </a:lnTo>
                  <a:lnTo>
                    <a:pt x="530968" y="394186"/>
                  </a:lnTo>
                  <a:lnTo>
                    <a:pt x="530968" y="0"/>
                  </a:lnTo>
                  <a:close/>
                </a:path>
              </a:pathLst>
            </a:custGeom>
            <a:solidFill>
              <a:srgbClr val="1D2D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38034" y="7733477"/>
            <a:ext cx="8063230" cy="1614170"/>
          </a:xfrm>
          <a:prstGeom prst="rect">
            <a:avLst/>
          </a:prstGeom>
        </p:spPr>
        <p:txBody>
          <a:bodyPr vert="horz" wrap="square" lIns="0" tIns="1746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5"/>
              </a:spcBef>
            </a:pPr>
            <a:r>
              <a:rPr sz="5750" spc="-145" dirty="0">
                <a:solidFill>
                  <a:srgbClr val="1D2D51"/>
                </a:solidFill>
                <a:latin typeface="Arial Black"/>
                <a:cs typeface="Arial Black"/>
              </a:rPr>
              <a:t>B</a:t>
            </a:r>
            <a:r>
              <a:rPr sz="5750" spc="-715" dirty="0">
                <a:solidFill>
                  <a:srgbClr val="1D2D51"/>
                </a:solidFill>
                <a:latin typeface="Arial Black"/>
                <a:cs typeface="Arial Black"/>
              </a:rPr>
              <a:t>A</a:t>
            </a:r>
            <a:r>
              <a:rPr sz="5750" spc="-295" dirty="0">
                <a:solidFill>
                  <a:srgbClr val="1D2D51"/>
                </a:solidFill>
                <a:latin typeface="Arial Black"/>
                <a:cs typeface="Arial Black"/>
              </a:rPr>
              <a:t>V</a:t>
            </a:r>
            <a:r>
              <a:rPr sz="5750" spc="-245" dirty="0">
                <a:solidFill>
                  <a:srgbClr val="1D2D51"/>
                </a:solidFill>
                <a:latin typeface="Arial Black"/>
                <a:cs typeface="Arial Black"/>
              </a:rPr>
              <a:t>S</a:t>
            </a:r>
            <a:r>
              <a:rPr sz="5750" spc="-145" dirty="0">
                <a:solidFill>
                  <a:srgbClr val="1D2D51"/>
                </a:solidFill>
                <a:latin typeface="Arial Black"/>
                <a:cs typeface="Arial Black"/>
              </a:rPr>
              <a:t>A</a:t>
            </a:r>
            <a:r>
              <a:rPr lang="es-AR" sz="5750" spc="-145" dirty="0">
                <a:solidFill>
                  <a:srgbClr val="1D2D51"/>
                </a:solidFill>
                <a:latin typeface="Arial Black"/>
                <a:cs typeface="Arial Black"/>
              </a:rPr>
              <a:t> AHORRO</a:t>
            </a:r>
            <a:endParaRPr sz="5750" dirty="0">
              <a:latin typeface="Arial Black"/>
              <a:cs typeface="Arial Black"/>
            </a:endParaRPr>
          </a:p>
          <a:p>
            <a:pPr marL="13970">
              <a:lnSpc>
                <a:spcPct val="100000"/>
              </a:lnSpc>
              <a:spcBef>
                <a:spcPts val="670"/>
              </a:spcBef>
            </a:pPr>
            <a:r>
              <a:rPr lang="es-AR" sz="3050" spc="235" dirty="0">
                <a:solidFill>
                  <a:srgbClr val="1D2D51"/>
                </a:solidFill>
                <a:latin typeface="Tahoma"/>
                <a:cs typeface="Tahoma"/>
              </a:rPr>
              <a:t>ACTIVOS </a:t>
            </a:r>
            <a:endParaRPr sz="3050" dirty="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214850" y="470408"/>
            <a:ext cx="2633980" cy="3086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50" spc="70" dirty="0">
                <a:solidFill>
                  <a:srgbClr val="1D2D51"/>
                </a:solidFill>
                <a:latin typeface="Tahoma"/>
                <a:cs typeface="Tahoma"/>
                <a:hlinkClick r:id="rId2"/>
              </a:rPr>
              <a:t>www.bavsafondos.com</a:t>
            </a:r>
            <a:endParaRPr sz="185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 flipV="1">
            <a:off x="7194474" y="842764"/>
            <a:ext cx="12914163" cy="200563"/>
          </a:xfrm>
          <a:custGeom>
            <a:avLst/>
            <a:gdLst/>
            <a:ahLst/>
            <a:cxnLst/>
            <a:rect l="l" t="t" r="r" b="b"/>
            <a:pathLst>
              <a:path w="8805544" h="31750">
                <a:moveTo>
                  <a:pt x="8805543" y="0"/>
                </a:moveTo>
                <a:lnTo>
                  <a:pt x="0" y="0"/>
                </a:lnTo>
                <a:lnTo>
                  <a:pt x="0" y="31423"/>
                </a:lnTo>
                <a:lnTo>
                  <a:pt x="8805543" y="31423"/>
                </a:lnTo>
                <a:lnTo>
                  <a:pt x="8805543" y="0"/>
                </a:lnTo>
                <a:close/>
              </a:path>
            </a:pathLst>
          </a:custGeom>
          <a:solidFill>
            <a:srgbClr val="1D2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5EEB056-FBF2-D719-18A0-A40BD11DB7F2}"/>
              </a:ext>
            </a:extLst>
          </p:cNvPr>
          <p:cNvSpPr txBox="1"/>
          <p:nvPr/>
        </p:nvSpPr>
        <p:spPr>
          <a:xfrm>
            <a:off x="7230620" y="1158875"/>
            <a:ext cx="10152184" cy="45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2300" b="1" spc="55" dirty="0">
                <a:solidFill>
                  <a:srgbClr val="1D2D51"/>
                </a:solidFill>
                <a:latin typeface="Verdana"/>
              </a:rPr>
              <a:t>DISTRIBUCION ACTIVOS POR CONTRAPARTE</a:t>
            </a:r>
            <a:endParaRPr lang="es-US" sz="2300" b="1" spc="55" dirty="0">
              <a:solidFill>
                <a:srgbClr val="1D2D51"/>
              </a:solidFill>
              <a:latin typeface="Verdana"/>
            </a:endParaRPr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id="{A3C08E82-522B-2C45-B60E-CE3DADB96C19}"/>
              </a:ext>
            </a:extLst>
          </p:cNvPr>
          <p:cNvSpPr/>
          <p:nvPr/>
        </p:nvSpPr>
        <p:spPr>
          <a:xfrm flipV="1">
            <a:off x="7230620" y="1627323"/>
            <a:ext cx="12879830" cy="60605"/>
          </a:xfrm>
          <a:custGeom>
            <a:avLst/>
            <a:gdLst/>
            <a:ahLst/>
            <a:cxnLst/>
            <a:rect l="l" t="t" r="r" b="b"/>
            <a:pathLst>
              <a:path w="8805544" h="31750">
                <a:moveTo>
                  <a:pt x="8805543" y="0"/>
                </a:moveTo>
                <a:lnTo>
                  <a:pt x="0" y="0"/>
                </a:lnTo>
                <a:lnTo>
                  <a:pt x="0" y="31423"/>
                </a:lnTo>
                <a:lnTo>
                  <a:pt x="8805543" y="31423"/>
                </a:lnTo>
                <a:lnTo>
                  <a:pt x="8805543" y="0"/>
                </a:lnTo>
                <a:close/>
              </a:path>
            </a:pathLst>
          </a:custGeom>
          <a:solidFill>
            <a:srgbClr val="1D2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7">
            <a:extLst>
              <a:ext uri="{FF2B5EF4-FFF2-40B4-BE49-F238E27FC236}">
                <a16:creationId xmlns:a16="http://schemas.microsoft.com/office/drawing/2014/main" id="{ACD12EA7-D5D9-78D5-6ABF-0EE837DE1574}"/>
              </a:ext>
            </a:extLst>
          </p:cNvPr>
          <p:cNvSpPr txBox="1"/>
          <p:nvPr/>
        </p:nvSpPr>
        <p:spPr>
          <a:xfrm>
            <a:off x="7447794" y="6837237"/>
            <a:ext cx="12084882" cy="7341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es-AR" sz="2300" b="1" spc="55" dirty="0">
              <a:solidFill>
                <a:srgbClr val="1D2D51"/>
              </a:solidFill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sz="2300" b="1" dirty="0">
              <a:latin typeface="Verdana"/>
              <a:cs typeface="Verdana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2835C8F-4117-C5F7-A9F3-BE74BFBDE79D}"/>
              </a:ext>
            </a:extLst>
          </p:cNvPr>
          <p:cNvSpPr txBox="1"/>
          <p:nvPr/>
        </p:nvSpPr>
        <p:spPr>
          <a:xfrm>
            <a:off x="7230620" y="7796052"/>
            <a:ext cx="12418272" cy="21438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algn="just">
              <a:lnSpc>
                <a:spcPct val="150000"/>
              </a:lnSpc>
            </a:pPr>
            <a:r>
              <a:rPr lang="es-419" sz="2300" spc="165" dirty="0">
                <a:solidFill>
                  <a:srgbClr val="1D2D51"/>
                </a:solidFill>
                <a:latin typeface="Tahoma"/>
                <a:cs typeface="Tahoma"/>
              </a:rPr>
              <a:t>A la fecha de análisis, la principal concentración por emisor, sin considerar cauciones, ponderaba un 72,98%. Dicho riesgo se encuentra mitigado por la calidad crediticia de los emisores , la corta </a:t>
            </a:r>
            <a:r>
              <a:rPr lang="es-419" sz="2300" spc="165" dirty="0" err="1">
                <a:solidFill>
                  <a:srgbClr val="1D2D51"/>
                </a:solidFill>
                <a:latin typeface="Tahoma"/>
                <a:cs typeface="Tahoma"/>
              </a:rPr>
              <a:t>duration</a:t>
            </a:r>
            <a:r>
              <a:rPr lang="es-419" sz="2300" spc="165" dirty="0">
                <a:solidFill>
                  <a:srgbClr val="1D2D51"/>
                </a:solidFill>
                <a:latin typeface="Tahoma"/>
                <a:cs typeface="Tahoma"/>
              </a:rPr>
              <a:t> de los instrumentos en cartera manteniendo un alto nivel de liquidez en el corto plazo.</a:t>
            </a:r>
            <a:endParaRPr lang="es-US" sz="2300" spc="165" dirty="0">
              <a:solidFill>
                <a:srgbClr val="1D2D51"/>
              </a:solidFill>
              <a:latin typeface="Tahoma"/>
              <a:cs typeface="Tahoma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6838FE4-BF44-7B7E-D756-EF0604BADB60}"/>
              </a:ext>
            </a:extLst>
          </p:cNvPr>
          <p:cNvSpPr txBox="1"/>
          <p:nvPr/>
        </p:nvSpPr>
        <p:spPr>
          <a:xfrm>
            <a:off x="7156450" y="7102475"/>
            <a:ext cx="10152184" cy="45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2300" b="1" spc="55" dirty="0">
                <a:solidFill>
                  <a:srgbClr val="1D2D51"/>
                </a:solidFill>
                <a:latin typeface="Verdana"/>
              </a:rPr>
              <a:t>RIESGO DE CONCENTRACION</a:t>
            </a:r>
            <a:endParaRPr lang="es-US" sz="2300" b="1" spc="55" dirty="0">
              <a:solidFill>
                <a:srgbClr val="1D2D51"/>
              </a:solidFill>
              <a:latin typeface="Verdana"/>
            </a:endParaRPr>
          </a:p>
        </p:txBody>
      </p:sp>
      <p:sp>
        <p:nvSpPr>
          <p:cNvPr id="16" name="object 9">
            <a:extLst>
              <a:ext uri="{FF2B5EF4-FFF2-40B4-BE49-F238E27FC236}">
                <a16:creationId xmlns:a16="http://schemas.microsoft.com/office/drawing/2014/main" id="{6D588F70-B554-F857-5BF1-F3A9BF258F85}"/>
              </a:ext>
            </a:extLst>
          </p:cNvPr>
          <p:cNvSpPr/>
          <p:nvPr/>
        </p:nvSpPr>
        <p:spPr>
          <a:xfrm flipV="1">
            <a:off x="7156450" y="7570923"/>
            <a:ext cx="12879830" cy="60605"/>
          </a:xfrm>
          <a:custGeom>
            <a:avLst/>
            <a:gdLst/>
            <a:ahLst/>
            <a:cxnLst/>
            <a:rect l="l" t="t" r="r" b="b"/>
            <a:pathLst>
              <a:path w="8805544" h="31750">
                <a:moveTo>
                  <a:pt x="8805543" y="0"/>
                </a:moveTo>
                <a:lnTo>
                  <a:pt x="0" y="0"/>
                </a:lnTo>
                <a:lnTo>
                  <a:pt x="0" y="31423"/>
                </a:lnTo>
                <a:lnTo>
                  <a:pt x="8805543" y="31423"/>
                </a:lnTo>
                <a:lnTo>
                  <a:pt x="8805543" y="0"/>
                </a:lnTo>
                <a:close/>
              </a:path>
            </a:pathLst>
          </a:custGeom>
          <a:solidFill>
            <a:srgbClr val="1D2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9C7C2E68-2262-7CF9-DDC4-FD046880C6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4868487"/>
              </p:ext>
            </p:extLst>
          </p:nvPr>
        </p:nvGraphicFramePr>
        <p:xfrm>
          <a:off x="7230620" y="1852452"/>
          <a:ext cx="12418272" cy="5320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92072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6623050" cy="11308715"/>
            <a:chOff x="115280" y="0"/>
            <a:chExt cx="10076180" cy="11308715"/>
          </a:xfrm>
        </p:grpSpPr>
        <p:sp>
          <p:nvSpPr>
            <p:cNvPr id="3" name="object 3"/>
            <p:cNvSpPr/>
            <p:nvPr/>
          </p:nvSpPr>
          <p:spPr>
            <a:xfrm>
              <a:off x="115280" y="0"/>
              <a:ext cx="10076180" cy="11308715"/>
            </a:xfrm>
            <a:custGeom>
              <a:avLst/>
              <a:gdLst/>
              <a:ahLst/>
              <a:cxnLst/>
              <a:rect l="l" t="t" r="r" b="b"/>
              <a:pathLst>
                <a:path w="10076180" h="11308715">
                  <a:moveTo>
                    <a:pt x="10075651" y="0"/>
                  </a:moveTo>
                  <a:lnTo>
                    <a:pt x="0" y="0"/>
                  </a:lnTo>
                  <a:lnTo>
                    <a:pt x="0" y="11308556"/>
                  </a:lnTo>
                  <a:lnTo>
                    <a:pt x="10075651" y="11308556"/>
                  </a:lnTo>
                  <a:lnTo>
                    <a:pt x="10075651" y="0"/>
                  </a:lnTo>
                  <a:close/>
                </a:path>
              </a:pathLst>
            </a:custGeom>
            <a:solidFill>
              <a:srgbClr val="ABC2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84633" y="7062517"/>
              <a:ext cx="737110" cy="497158"/>
            </a:xfrm>
            <a:custGeom>
              <a:avLst/>
              <a:gdLst/>
              <a:ahLst/>
              <a:cxnLst/>
              <a:rect l="l" t="t" r="r" b="b"/>
              <a:pathLst>
                <a:path w="531494" h="527050">
                  <a:moveTo>
                    <a:pt x="530968" y="0"/>
                  </a:moveTo>
                  <a:lnTo>
                    <a:pt x="132205" y="0"/>
                  </a:lnTo>
                  <a:lnTo>
                    <a:pt x="0" y="128551"/>
                  </a:lnTo>
                  <a:lnTo>
                    <a:pt x="301530" y="128551"/>
                  </a:lnTo>
                  <a:lnTo>
                    <a:pt x="4062" y="425306"/>
                  </a:lnTo>
                  <a:lnTo>
                    <a:pt x="100572" y="521921"/>
                  </a:lnTo>
                  <a:lnTo>
                    <a:pt x="398270" y="223186"/>
                  </a:lnTo>
                  <a:lnTo>
                    <a:pt x="398270" y="526821"/>
                  </a:lnTo>
                  <a:lnTo>
                    <a:pt x="530968" y="394186"/>
                  </a:lnTo>
                  <a:lnTo>
                    <a:pt x="530968" y="0"/>
                  </a:lnTo>
                  <a:close/>
                </a:path>
              </a:pathLst>
            </a:custGeom>
            <a:solidFill>
              <a:srgbClr val="1D2D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38034" y="7733477"/>
            <a:ext cx="8063230" cy="2179443"/>
          </a:xfrm>
          <a:prstGeom prst="rect">
            <a:avLst/>
          </a:prstGeom>
        </p:spPr>
        <p:txBody>
          <a:bodyPr vert="horz" wrap="square" lIns="0" tIns="1746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5"/>
              </a:spcBef>
            </a:pPr>
            <a:r>
              <a:rPr sz="5750" spc="-145" dirty="0">
                <a:solidFill>
                  <a:srgbClr val="1D2D51"/>
                </a:solidFill>
                <a:latin typeface="Arial Black"/>
                <a:cs typeface="Arial Black"/>
              </a:rPr>
              <a:t>B</a:t>
            </a:r>
            <a:r>
              <a:rPr sz="5750" spc="-715" dirty="0">
                <a:solidFill>
                  <a:srgbClr val="1D2D51"/>
                </a:solidFill>
                <a:latin typeface="Arial Black"/>
                <a:cs typeface="Arial Black"/>
              </a:rPr>
              <a:t>A</a:t>
            </a:r>
            <a:r>
              <a:rPr sz="5750" spc="-295" dirty="0">
                <a:solidFill>
                  <a:srgbClr val="1D2D51"/>
                </a:solidFill>
                <a:latin typeface="Arial Black"/>
                <a:cs typeface="Arial Black"/>
              </a:rPr>
              <a:t>V</a:t>
            </a:r>
            <a:r>
              <a:rPr sz="5750" spc="-245" dirty="0">
                <a:solidFill>
                  <a:srgbClr val="1D2D51"/>
                </a:solidFill>
                <a:latin typeface="Arial Black"/>
                <a:cs typeface="Arial Black"/>
              </a:rPr>
              <a:t>S</a:t>
            </a:r>
            <a:r>
              <a:rPr sz="5750" spc="-145" dirty="0">
                <a:solidFill>
                  <a:srgbClr val="1D2D51"/>
                </a:solidFill>
                <a:latin typeface="Arial Black"/>
                <a:cs typeface="Arial Black"/>
              </a:rPr>
              <a:t>A</a:t>
            </a:r>
            <a:r>
              <a:rPr lang="es-AR" sz="5750" spc="-145" dirty="0">
                <a:solidFill>
                  <a:srgbClr val="1D2D51"/>
                </a:solidFill>
                <a:latin typeface="Arial Black"/>
                <a:cs typeface="Arial Black"/>
              </a:rPr>
              <a:t> AHORRO</a:t>
            </a:r>
            <a:endParaRPr sz="5750" dirty="0">
              <a:latin typeface="Arial Black"/>
              <a:cs typeface="Arial Black"/>
            </a:endParaRPr>
          </a:p>
          <a:p>
            <a:pPr marL="13970">
              <a:lnSpc>
                <a:spcPct val="100000"/>
              </a:lnSpc>
              <a:spcBef>
                <a:spcPts val="670"/>
              </a:spcBef>
            </a:pPr>
            <a:r>
              <a:rPr lang="es-AR" sz="3050" spc="235" dirty="0">
                <a:solidFill>
                  <a:srgbClr val="1D2D51"/>
                </a:solidFill>
                <a:latin typeface="Tahoma"/>
                <a:cs typeface="Tahoma"/>
              </a:rPr>
              <a:t>PLAZO FIJO</a:t>
            </a:r>
          </a:p>
          <a:p>
            <a:pPr marL="13970">
              <a:lnSpc>
                <a:spcPct val="100000"/>
              </a:lnSpc>
              <a:spcBef>
                <a:spcPts val="670"/>
              </a:spcBef>
            </a:pPr>
            <a:r>
              <a:rPr lang="es-AR" sz="3050" spc="235" dirty="0">
                <a:solidFill>
                  <a:srgbClr val="1D2D51"/>
                </a:solidFill>
                <a:latin typeface="Tahoma"/>
                <a:cs typeface="Tahoma"/>
              </a:rPr>
              <a:t>CUENTAS REMUNERADAS </a:t>
            </a:r>
            <a:endParaRPr sz="3050" dirty="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214850" y="470408"/>
            <a:ext cx="2633980" cy="3086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50" spc="70" dirty="0">
                <a:solidFill>
                  <a:srgbClr val="1D2D51"/>
                </a:solidFill>
                <a:latin typeface="Tahoma"/>
                <a:cs typeface="Tahoma"/>
                <a:hlinkClick r:id="rId2"/>
              </a:rPr>
              <a:t>www.bavsafondos.com</a:t>
            </a:r>
            <a:endParaRPr sz="185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 flipV="1">
            <a:off x="7194474" y="842764"/>
            <a:ext cx="12914163" cy="200563"/>
          </a:xfrm>
          <a:custGeom>
            <a:avLst/>
            <a:gdLst/>
            <a:ahLst/>
            <a:cxnLst/>
            <a:rect l="l" t="t" r="r" b="b"/>
            <a:pathLst>
              <a:path w="8805544" h="31750">
                <a:moveTo>
                  <a:pt x="8805543" y="0"/>
                </a:moveTo>
                <a:lnTo>
                  <a:pt x="0" y="0"/>
                </a:lnTo>
                <a:lnTo>
                  <a:pt x="0" y="31423"/>
                </a:lnTo>
                <a:lnTo>
                  <a:pt x="8805543" y="31423"/>
                </a:lnTo>
                <a:lnTo>
                  <a:pt x="8805543" y="0"/>
                </a:lnTo>
                <a:close/>
              </a:path>
            </a:pathLst>
          </a:custGeom>
          <a:solidFill>
            <a:srgbClr val="1D2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5EEB056-FBF2-D719-18A0-A40BD11DB7F2}"/>
              </a:ext>
            </a:extLst>
          </p:cNvPr>
          <p:cNvSpPr txBox="1"/>
          <p:nvPr/>
        </p:nvSpPr>
        <p:spPr>
          <a:xfrm>
            <a:off x="7230620" y="1158875"/>
            <a:ext cx="11051030" cy="45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2300" b="1" spc="55" dirty="0">
                <a:solidFill>
                  <a:srgbClr val="1D2D51"/>
                </a:solidFill>
                <a:latin typeface="Verdana"/>
              </a:rPr>
              <a:t>POSICION DE PLAZOS FIJOS EN ENTIDADES FINANCIERAS</a:t>
            </a:r>
            <a:endParaRPr lang="es-US" sz="2300" b="1" spc="55" dirty="0">
              <a:solidFill>
                <a:srgbClr val="1D2D51"/>
              </a:solidFill>
              <a:latin typeface="Verdana"/>
            </a:endParaRPr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id="{A3C08E82-522B-2C45-B60E-CE3DADB96C19}"/>
              </a:ext>
            </a:extLst>
          </p:cNvPr>
          <p:cNvSpPr/>
          <p:nvPr/>
        </p:nvSpPr>
        <p:spPr>
          <a:xfrm flipV="1">
            <a:off x="7230620" y="1627323"/>
            <a:ext cx="12879830" cy="60605"/>
          </a:xfrm>
          <a:custGeom>
            <a:avLst/>
            <a:gdLst/>
            <a:ahLst/>
            <a:cxnLst/>
            <a:rect l="l" t="t" r="r" b="b"/>
            <a:pathLst>
              <a:path w="8805544" h="31750">
                <a:moveTo>
                  <a:pt x="8805543" y="0"/>
                </a:moveTo>
                <a:lnTo>
                  <a:pt x="0" y="0"/>
                </a:lnTo>
                <a:lnTo>
                  <a:pt x="0" y="31423"/>
                </a:lnTo>
                <a:lnTo>
                  <a:pt x="8805543" y="31423"/>
                </a:lnTo>
                <a:lnTo>
                  <a:pt x="8805543" y="0"/>
                </a:lnTo>
                <a:close/>
              </a:path>
            </a:pathLst>
          </a:custGeom>
          <a:solidFill>
            <a:srgbClr val="1D2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7">
            <a:extLst>
              <a:ext uri="{FF2B5EF4-FFF2-40B4-BE49-F238E27FC236}">
                <a16:creationId xmlns:a16="http://schemas.microsoft.com/office/drawing/2014/main" id="{ACD12EA7-D5D9-78D5-6ABF-0EE837DE1574}"/>
              </a:ext>
            </a:extLst>
          </p:cNvPr>
          <p:cNvSpPr txBox="1"/>
          <p:nvPr/>
        </p:nvSpPr>
        <p:spPr>
          <a:xfrm>
            <a:off x="7447794" y="6837237"/>
            <a:ext cx="12084882" cy="7341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es-AR" sz="2300" b="1" spc="55" dirty="0">
              <a:solidFill>
                <a:srgbClr val="1D2D51"/>
              </a:solidFill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sz="2300" b="1" dirty="0">
              <a:latin typeface="Verdana"/>
              <a:cs typeface="Verdana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6838FE4-BF44-7B7E-D756-EF0604BADB60}"/>
              </a:ext>
            </a:extLst>
          </p:cNvPr>
          <p:cNvSpPr txBox="1"/>
          <p:nvPr/>
        </p:nvSpPr>
        <p:spPr>
          <a:xfrm>
            <a:off x="7156450" y="6116222"/>
            <a:ext cx="12192000" cy="45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2300" b="1" spc="55" dirty="0">
                <a:solidFill>
                  <a:srgbClr val="1D2D51"/>
                </a:solidFill>
                <a:latin typeface="Verdana"/>
              </a:rPr>
              <a:t>POSICION DE CUENTAS REMUNERADASEN ENTIDADES FINANCIERAS</a:t>
            </a:r>
            <a:endParaRPr lang="es-US" sz="2300" b="1" spc="55" dirty="0">
              <a:solidFill>
                <a:srgbClr val="1D2D51"/>
              </a:solidFill>
              <a:latin typeface="Verdana"/>
            </a:endParaRPr>
          </a:p>
        </p:txBody>
      </p:sp>
      <p:sp>
        <p:nvSpPr>
          <p:cNvPr id="16" name="object 9">
            <a:extLst>
              <a:ext uri="{FF2B5EF4-FFF2-40B4-BE49-F238E27FC236}">
                <a16:creationId xmlns:a16="http://schemas.microsoft.com/office/drawing/2014/main" id="{6D588F70-B554-F857-5BF1-F3A9BF258F85}"/>
              </a:ext>
            </a:extLst>
          </p:cNvPr>
          <p:cNvSpPr/>
          <p:nvPr/>
        </p:nvSpPr>
        <p:spPr>
          <a:xfrm flipV="1">
            <a:off x="7156450" y="6584670"/>
            <a:ext cx="12879830" cy="60605"/>
          </a:xfrm>
          <a:custGeom>
            <a:avLst/>
            <a:gdLst/>
            <a:ahLst/>
            <a:cxnLst/>
            <a:rect l="l" t="t" r="r" b="b"/>
            <a:pathLst>
              <a:path w="8805544" h="31750">
                <a:moveTo>
                  <a:pt x="8805543" y="0"/>
                </a:moveTo>
                <a:lnTo>
                  <a:pt x="0" y="0"/>
                </a:lnTo>
                <a:lnTo>
                  <a:pt x="0" y="31423"/>
                </a:lnTo>
                <a:lnTo>
                  <a:pt x="8805543" y="31423"/>
                </a:lnTo>
                <a:lnTo>
                  <a:pt x="8805543" y="0"/>
                </a:lnTo>
                <a:close/>
              </a:path>
            </a:pathLst>
          </a:custGeom>
          <a:solidFill>
            <a:srgbClr val="1D2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186422D7-DD23-4FD9-61EC-E99DF63686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5023653"/>
              </p:ext>
            </p:extLst>
          </p:nvPr>
        </p:nvGraphicFramePr>
        <p:xfrm>
          <a:off x="8189616" y="1687928"/>
          <a:ext cx="11343060" cy="4428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0C2E5E12-2E8F-71F1-0FE5-48AE58969C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8066866"/>
              </p:ext>
            </p:extLst>
          </p:nvPr>
        </p:nvGraphicFramePr>
        <p:xfrm>
          <a:off x="7447794" y="6837237"/>
          <a:ext cx="12692380" cy="435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2350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6623050" cy="11308715"/>
            <a:chOff x="115280" y="0"/>
            <a:chExt cx="10076180" cy="11308715"/>
          </a:xfrm>
        </p:grpSpPr>
        <p:sp>
          <p:nvSpPr>
            <p:cNvPr id="3" name="object 3"/>
            <p:cNvSpPr/>
            <p:nvPr/>
          </p:nvSpPr>
          <p:spPr>
            <a:xfrm>
              <a:off x="115280" y="0"/>
              <a:ext cx="10076180" cy="11308715"/>
            </a:xfrm>
            <a:custGeom>
              <a:avLst/>
              <a:gdLst/>
              <a:ahLst/>
              <a:cxnLst/>
              <a:rect l="l" t="t" r="r" b="b"/>
              <a:pathLst>
                <a:path w="10076180" h="11308715">
                  <a:moveTo>
                    <a:pt x="10075651" y="0"/>
                  </a:moveTo>
                  <a:lnTo>
                    <a:pt x="0" y="0"/>
                  </a:lnTo>
                  <a:lnTo>
                    <a:pt x="0" y="11308556"/>
                  </a:lnTo>
                  <a:lnTo>
                    <a:pt x="10075651" y="11308556"/>
                  </a:lnTo>
                  <a:lnTo>
                    <a:pt x="10075651" y="0"/>
                  </a:lnTo>
                  <a:close/>
                </a:path>
              </a:pathLst>
            </a:custGeom>
            <a:solidFill>
              <a:srgbClr val="ABC2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84633" y="7062517"/>
              <a:ext cx="737110" cy="497158"/>
            </a:xfrm>
            <a:custGeom>
              <a:avLst/>
              <a:gdLst/>
              <a:ahLst/>
              <a:cxnLst/>
              <a:rect l="l" t="t" r="r" b="b"/>
              <a:pathLst>
                <a:path w="531494" h="527050">
                  <a:moveTo>
                    <a:pt x="530968" y="0"/>
                  </a:moveTo>
                  <a:lnTo>
                    <a:pt x="132205" y="0"/>
                  </a:lnTo>
                  <a:lnTo>
                    <a:pt x="0" y="128551"/>
                  </a:lnTo>
                  <a:lnTo>
                    <a:pt x="301530" y="128551"/>
                  </a:lnTo>
                  <a:lnTo>
                    <a:pt x="4062" y="425306"/>
                  </a:lnTo>
                  <a:lnTo>
                    <a:pt x="100572" y="521921"/>
                  </a:lnTo>
                  <a:lnTo>
                    <a:pt x="398270" y="223186"/>
                  </a:lnTo>
                  <a:lnTo>
                    <a:pt x="398270" y="526821"/>
                  </a:lnTo>
                  <a:lnTo>
                    <a:pt x="530968" y="394186"/>
                  </a:lnTo>
                  <a:lnTo>
                    <a:pt x="530968" y="0"/>
                  </a:lnTo>
                  <a:close/>
                </a:path>
              </a:pathLst>
            </a:custGeom>
            <a:solidFill>
              <a:srgbClr val="1D2D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38034" y="7733477"/>
            <a:ext cx="8063230" cy="2179443"/>
          </a:xfrm>
          <a:prstGeom prst="rect">
            <a:avLst/>
          </a:prstGeom>
        </p:spPr>
        <p:txBody>
          <a:bodyPr vert="horz" wrap="square" lIns="0" tIns="1746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5"/>
              </a:spcBef>
            </a:pPr>
            <a:r>
              <a:rPr sz="5750" spc="-145" dirty="0">
                <a:solidFill>
                  <a:srgbClr val="1D2D51"/>
                </a:solidFill>
                <a:latin typeface="Arial Black"/>
                <a:cs typeface="Arial Black"/>
              </a:rPr>
              <a:t>B</a:t>
            </a:r>
            <a:r>
              <a:rPr sz="5750" spc="-715" dirty="0">
                <a:solidFill>
                  <a:srgbClr val="1D2D51"/>
                </a:solidFill>
                <a:latin typeface="Arial Black"/>
                <a:cs typeface="Arial Black"/>
              </a:rPr>
              <a:t>A</a:t>
            </a:r>
            <a:r>
              <a:rPr sz="5750" spc="-295" dirty="0">
                <a:solidFill>
                  <a:srgbClr val="1D2D51"/>
                </a:solidFill>
                <a:latin typeface="Arial Black"/>
                <a:cs typeface="Arial Black"/>
              </a:rPr>
              <a:t>V</a:t>
            </a:r>
            <a:r>
              <a:rPr sz="5750" spc="-245" dirty="0">
                <a:solidFill>
                  <a:srgbClr val="1D2D51"/>
                </a:solidFill>
                <a:latin typeface="Arial Black"/>
                <a:cs typeface="Arial Black"/>
              </a:rPr>
              <a:t>S</a:t>
            </a:r>
            <a:r>
              <a:rPr sz="5750" spc="-145" dirty="0">
                <a:solidFill>
                  <a:srgbClr val="1D2D51"/>
                </a:solidFill>
                <a:latin typeface="Arial Black"/>
                <a:cs typeface="Arial Black"/>
              </a:rPr>
              <a:t>A</a:t>
            </a:r>
            <a:r>
              <a:rPr lang="es-AR" sz="5750" spc="-145" dirty="0">
                <a:solidFill>
                  <a:srgbClr val="1D2D51"/>
                </a:solidFill>
                <a:latin typeface="Arial Black"/>
                <a:cs typeface="Arial Black"/>
              </a:rPr>
              <a:t> AHORRO</a:t>
            </a:r>
            <a:endParaRPr sz="5750" dirty="0">
              <a:latin typeface="Arial Black"/>
              <a:cs typeface="Arial Black"/>
            </a:endParaRPr>
          </a:p>
          <a:p>
            <a:pPr marL="13970">
              <a:lnSpc>
                <a:spcPct val="100000"/>
              </a:lnSpc>
              <a:spcBef>
                <a:spcPts val="670"/>
              </a:spcBef>
            </a:pPr>
            <a:r>
              <a:rPr lang="es-AR" sz="3050" spc="235" dirty="0">
                <a:solidFill>
                  <a:srgbClr val="1D2D51"/>
                </a:solidFill>
                <a:latin typeface="Tahoma"/>
                <a:cs typeface="Tahoma"/>
              </a:rPr>
              <a:t>DISTRIBUCION</a:t>
            </a:r>
          </a:p>
          <a:p>
            <a:pPr marL="13970">
              <a:lnSpc>
                <a:spcPct val="100000"/>
              </a:lnSpc>
              <a:spcBef>
                <a:spcPts val="670"/>
              </a:spcBef>
            </a:pPr>
            <a:r>
              <a:rPr lang="es-AR" sz="3050" spc="235" dirty="0">
                <a:solidFill>
                  <a:srgbClr val="1D2D51"/>
                </a:solidFill>
                <a:latin typeface="Tahoma"/>
                <a:cs typeface="Tahoma"/>
              </a:rPr>
              <a:t>CONCENTRACION</a:t>
            </a:r>
            <a:endParaRPr sz="3050" dirty="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214850" y="470408"/>
            <a:ext cx="2633980" cy="3086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50" spc="70" dirty="0">
                <a:solidFill>
                  <a:srgbClr val="1D2D51"/>
                </a:solidFill>
                <a:latin typeface="Tahoma"/>
                <a:cs typeface="Tahoma"/>
                <a:hlinkClick r:id="rId2"/>
              </a:rPr>
              <a:t>www.bavsafondos.com</a:t>
            </a:r>
            <a:endParaRPr sz="185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 flipV="1">
            <a:off x="7194474" y="842764"/>
            <a:ext cx="12914163" cy="200563"/>
          </a:xfrm>
          <a:custGeom>
            <a:avLst/>
            <a:gdLst/>
            <a:ahLst/>
            <a:cxnLst/>
            <a:rect l="l" t="t" r="r" b="b"/>
            <a:pathLst>
              <a:path w="8805544" h="31750">
                <a:moveTo>
                  <a:pt x="8805543" y="0"/>
                </a:moveTo>
                <a:lnTo>
                  <a:pt x="0" y="0"/>
                </a:lnTo>
                <a:lnTo>
                  <a:pt x="0" y="31423"/>
                </a:lnTo>
                <a:lnTo>
                  <a:pt x="8805543" y="31423"/>
                </a:lnTo>
                <a:lnTo>
                  <a:pt x="8805543" y="0"/>
                </a:lnTo>
                <a:close/>
              </a:path>
            </a:pathLst>
          </a:custGeom>
          <a:solidFill>
            <a:srgbClr val="1D2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5EEB056-FBF2-D719-18A0-A40BD11DB7F2}"/>
              </a:ext>
            </a:extLst>
          </p:cNvPr>
          <p:cNvSpPr txBox="1"/>
          <p:nvPr/>
        </p:nvSpPr>
        <p:spPr>
          <a:xfrm>
            <a:off x="7230620" y="1158875"/>
            <a:ext cx="11051030" cy="45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2300" b="1" spc="55" dirty="0">
                <a:solidFill>
                  <a:srgbClr val="1D2D51"/>
                </a:solidFill>
                <a:latin typeface="Verdana"/>
              </a:rPr>
              <a:t>DISTRIBUCION POR CALIFICACION CONTRAPARTE</a:t>
            </a:r>
            <a:endParaRPr lang="es-US" sz="2300" b="1" spc="55" dirty="0">
              <a:solidFill>
                <a:srgbClr val="1D2D51"/>
              </a:solidFill>
              <a:latin typeface="Verdana"/>
            </a:endParaRPr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id="{A3C08E82-522B-2C45-B60E-CE3DADB96C19}"/>
              </a:ext>
            </a:extLst>
          </p:cNvPr>
          <p:cNvSpPr/>
          <p:nvPr/>
        </p:nvSpPr>
        <p:spPr>
          <a:xfrm flipV="1">
            <a:off x="7230620" y="1627323"/>
            <a:ext cx="12879830" cy="60605"/>
          </a:xfrm>
          <a:custGeom>
            <a:avLst/>
            <a:gdLst/>
            <a:ahLst/>
            <a:cxnLst/>
            <a:rect l="l" t="t" r="r" b="b"/>
            <a:pathLst>
              <a:path w="8805544" h="31750">
                <a:moveTo>
                  <a:pt x="8805543" y="0"/>
                </a:moveTo>
                <a:lnTo>
                  <a:pt x="0" y="0"/>
                </a:lnTo>
                <a:lnTo>
                  <a:pt x="0" y="31423"/>
                </a:lnTo>
                <a:lnTo>
                  <a:pt x="8805543" y="31423"/>
                </a:lnTo>
                <a:lnTo>
                  <a:pt x="8805543" y="0"/>
                </a:lnTo>
                <a:close/>
              </a:path>
            </a:pathLst>
          </a:custGeom>
          <a:solidFill>
            <a:srgbClr val="1D2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7">
            <a:extLst>
              <a:ext uri="{FF2B5EF4-FFF2-40B4-BE49-F238E27FC236}">
                <a16:creationId xmlns:a16="http://schemas.microsoft.com/office/drawing/2014/main" id="{ACD12EA7-D5D9-78D5-6ABF-0EE837DE1574}"/>
              </a:ext>
            </a:extLst>
          </p:cNvPr>
          <p:cNvSpPr txBox="1"/>
          <p:nvPr/>
        </p:nvSpPr>
        <p:spPr>
          <a:xfrm>
            <a:off x="7447794" y="6837237"/>
            <a:ext cx="12084882" cy="7341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es-AR" sz="2300" b="1" spc="55" dirty="0">
              <a:solidFill>
                <a:srgbClr val="1D2D51"/>
              </a:solidFill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sz="2300" b="1" dirty="0">
              <a:latin typeface="Verdana"/>
              <a:cs typeface="Verdana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6838FE4-BF44-7B7E-D756-EF0604BADB60}"/>
              </a:ext>
            </a:extLst>
          </p:cNvPr>
          <p:cNvSpPr txBox="1"/>
          <p:nvPr/>
        </p:nvSpPr>
        <p:spPr>
          <a:xfrm>
            <a:off x="7156450" y="5807075"/>
            <a:ext cx="12192000" cy="45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2300" b="1" spc="55" dirty="0">
                <a:solidFill>
                  <a:srgbClr val="1D2D51"/>
                </a:solidFill>
                <a:latin typeface="Verdana"/>
              </a:rPr>
              <a:t>CONCENTRACION POR TIPO DE INVERSOR</a:t>
            </a:r>
            <a:endParaRPr lang="es-US" sz="2300" b="1" spc="55" dirty="0">
              <a:solidFill>
                <a:srgbClr val="1D2D51"/>
              </a:solidFill>
              <a:latin typeface="Verdana"/>
            </a:endParaRPr>
          </a:p>
        </p:txBody>
      </p:sp>
      <p:sp>
        <p:nvSpPr>
          <p:cNvPr id="16" name="object 9">
            <a:extLst>
              <a:ext uri="{FF2B5EF4-FFF2-40B4-BE49-F238E27FC236}">
                <a16:creationId xmlns:a16="http://schemas.microsoft.com/office/drawing/2014/main" id="{6D588F70-B554-F857-5BF1-F3A9BF258F85}"/>
              </a:ext>
            </a:extLst>
          </p:cNvPr>
          <p:cNvSpPr/>
          <p:nvPr/>
        </p:nvSpPr>
        <p:spPr>
          <a:xfrm flipV="1">
            <a:off x="7156450" y="6275523"/>
            <a:ext cx="12879830" cy="60605"/>
          </a:xfrm>
          <a:custGeom>
            <a:avLst/>
            <a:gdLst/>
            <a:ahLst/>
            <a:cxnLst/>
            <a:rect l="l" t="t" r="r" b="b"/>
            <a:pathLst>
              <a:path w="8805544" h="31750">
                <a:moveTo>
                  <a:pt x="8805543" y="0"/>
                </a:moveTo>
                <a:lnTo>
                  <a:pt x="0" y="0"/>
                </a:lnTo>
                <a:lnTo>
                  <a:pt x="0" y="31423"/>
                </a:lnTo>
                <a:lnTo>
                  <a:pt x="8805543" y="31423"/>
                </a:lnTo>
                <a:lnTo>
                  <a:pt x="8805543" y="0"/>
                </a:lnTo>
                <a:close/>
              </a:path>
            </a:pathLst>
          </a:custGeom>
          <a:solidFill>
            <a:srgbClr val="1D2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A34AE4A-37AF-6340-43D1-F91ECFCB32C0}"/>
              </a:ext>
            </a:extLst>
          </p:cNvPr>
          <p:cNvSpPr txBox="1"/>
          <p:nvPr/>
        </p:nvSpPr>
        <p:spPr>
          <a:xfrm>
            <a:off x="7156450" y="1733204"/>
            <a:ext cx="6833334" cy="3736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algn="just">
              <a:lnSpc>
                <a:spcPct val="150000"/>
              </a:lnSpc>
            </a:pPr>
            <a:r>
              <a:rPr lang="es-419" sz="2300" spc="165" dirty="0">
                <a:solidFill>
                  <a:srgbClr val="1D2D51"/>
                </a:solidFill>
                <a:latin typeface="Tahoma"/>
                <a:cs typeface="Tahoma"/>
              </a:rPr>
              <a:t>La cartera concentra un 50,59% del activo total en instrumentos y depósitos en entidades calificadas con A2 de corto plazo. En segundo lugar, están las inversiones en Aperturas, Pases y Cauciones con un 38,56%, y en menor medida un 10,84% del activo alocado en activos A1.</a:t>
            </a:r>
            <a:endParaRPr lang="es-US" sz="2300" spc="165" dirty="0">
              <a:solidFill>
                <a:srgbClr val="1D2D51"/>
              </a:solidFill>
              <a:latin typeface="Tahoma"/>
              <a:cs typeface="Tahoma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0A5A7A5-73B1-844D-1BD5-389F5B456DD6}"/>
              </a:ext>
            </a:extLst>
          </p:cNvPr>
          <p:cNvSpPr txBox="1"/>
          <p:nvPr/>
        </p:nvSpPr>
        <p:spPr>
          <a:xfrm>
            <a:off x="7194474" y="6486194"/>
            <a:ext cx="6250432" cy="4798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algn="just">
              <a:lnSpc>
                <a:spcPct val="150000"/>
              </a:lnSpc>
            </a:pPr>
            <a:r>
              <a:rPr lang="es-419" sz="2300" spc="165" dirty="0">
                <a:solidFill>
                  <a:srgbClr val="1D2D51"/>
                </a:solidFill>
                <a:latin typeface="Tahoma"/>
                <a:cs typeface="Tahoma"/>
              </a:rPr>
              <a:t>Al 30 de septiembre de 2024, fecha en la que se realizó el presente análisis, la totalidad de los cuota-</a:t>
            </a:r>
            <a:r>
              <a:rPr lang="es-419" sz="2300" spc="165" dirty="0" err="1">
                <a:solidFill>
                  <a:srgbClr val="1D2D51"/>
                </a:solidFill>
                <a:latin typeface="Tahoma"/>
                <a:cs typeface="Tahoma"/>
              </a:rPr>
              <a:t>partistas</a:t>
            </a:r>
            <a:r>
              <a:rPr lang="es-419" sz="2300" spc="165" dirty="0">
                <a:solidFill>
                  <a:srgbClr val="1D2D51"/>
                </a:solidFill>
                <a:latin typeface="Tahoma"/>
                <a:cs typeface="Tahoma"/>
              </a:rPr>
              <a:t> de este fondo de dinero se consideran inversores calificados ya que  concentran un 95,12% del pasivo total en Agentes de Colocación y Distribución Integral (</a:t>
            </a:r>
            <a:r>
              <a:rPr lang="es-419" sz="2300" spc="165" dirty="0" err="1">
                <a:solidFill>
                  <a:srgbClr val="1D2D51"/>
                </a:solidFill>
                <a:latin typeface="Tahoma"/>
                <a:cs typeface="Tahoma"/>
              </a:rPr>
              <a:t>ACDIs</a:t>
            </a:r>
            <a:r>
              <a:rPr lang="es-419" sz="2300" spc="165" dirty="0">
                <a:solidFill>
                  <a:srgbClr val="1D2D51"/>
                </a:solidFill>
                <a:latin typeface="Tahoma"/>
                <a:cs typeface="Tahoma"/>
              </a:rPr>
              <a:t>) y un 4,88% Fondos Comunes de Inversión. </a:t>
            </a:r>
            <a:endParaRPr lang="es-US" sz="2300" spc="165" dirty="0">
              <a:solidFill>
                <a:srgbClr val="1D2D51"/>
              </a:solidFill>
              <a:latin typeface="Tahoma"/>
              <a:cs typeface="Tahoma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F12D328-0E0D-400A-3722-3FEFAAC2AE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4748660"/>
              </p:ext>
            </p:extLst>
          </p:nvPr>
        </p:nvGraphicFramePr>
        <p:xfrm>
          <a:off x="13989784" y="1880772"/>
          <a:ext cx="5859045" cy="3764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5C6D2FB4-DFE1-01BA-9656-E0006A5080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3691141"/>
              </p:ext>
            </p:extLst>
          </p:nvPr>
        </p:nvGraphicFramePr>
        <p:xfrm>
          <a:off x="13698226" y="6603125"/>
          <a:ext cx="6167840" cy="4401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34196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6623050" cy="11308715"/>
            <a:chOff x="115280" y="0"/>
            <a:chExt cx="10076180" cy="11308715"/>
          </a:xfrm>
        </p:grpSpPr>
        <p:sp>
          <p:nvSpPr>
            <p:cNvPr id="3" name="object 3"/>
            <p:cNvSpPr/>
            <p:nvPr/>
          </p:nvSpPr>
          <p:spPr>
            <a:xfrm>
              <a:off x="115280" y="0"/>
              <a:ext cx="10076180" cy="11308715"/>
            </a:xfrm>
            <a:custGeom>
              <a:avLst/>
              <a:gdLst/>
              <a:ahLst/>
              <a:cxnLst/>
              <a:rect l="l" t="t" r="r" b="b"/>
              <a:pathLst>
                <a:path w="10076180" h="11308715">
                  <a:moveTo>
                    <a:pt x="10075651" y="0"/>
                  </a:moveTo>
                  <a:lnTo>
                    <a:pt x="0" y="0"/>
                  </a:lnTo>
                  <a:lnTo>
                    <a:pt x="0" y="11308556"/>
                  </a:lnTo>
                  <a:lnTo>
                    <a:pt x="10075651" y="11308556"/>
                  </a:lnTo>
                  <a:lnTo>
                    <a:pt x="10075651" y="0"/>
                  </a:lnTo>
                  <a:close/>
                </a:path>
              </a:pathLst>
            </a:custGeom>
            <a:solidFill>
              <a:srgbClr val="ABC2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84633" y="7062517"/>
              <a:ext cx="737110" cy="497158"/>
            </a:xfrm>
            <a:custGeom>
              <a:avLst/>
              <a:gdLst/>
              <a:ahLst/>
              <a:cxnLst/>
              <a:rect l="l" t="t" r="r" b="b"/>
              <a:pathLst>
                <a:path w="531494" h="527050">
                  <a:moveTo>
                    <a:pt x="530968" y="0"/>
                  </a:moveTo>
                  <a:lnTo>
                    <a:pt x="132205" y="0"/>
                  </a:lnTo>
                  <a:lnTo>
                    <a:pt x="0" y="128551"/>
                  </a:lnTo>
                  <a:lnTo>
                    <a:pt x="301530" y="128551"/>
                  </a:lnTo>
                  <a:lnTo>
                    <a:pt x="4062" y="425306"/>
                  </a:lnTo>
                  <a:lnTo>
                    <a:pt x="100572" y="521921"/>
                  </a:lnTo>
                  <a:lnTo>
                    <a:pt x="398270" y="223186"/>
                  </a:lnTo>
                  <a:lnTo>
                    <a:pt x="398270" y="526821"/>
                  </a:lnTo>
                  <a:lnTo>
                    <a:pt x="530968" y="394186"/>
                  </a:lnTo>
                  <a:lnTo>
                    <a:pt x="530968" y="0"/>
                  </a:lnTo>
                  <a:close/>
                </a:path>
              </a:pathLst>
            </a:custGeom>
            <a:solidFill>
              <a:srgbClr val="1D2D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38034" y="7733477"/>
            <a:ext cx="8063230" cy="1620315"/>
          </a:xfrm>
          <a:prstGeom prst="rect">
            <a:avLst/>
          </a:prstGeom>
        </p:spPr>
        <p:txBody>
          <a:bodyPr vert="horz" wrap="square" lIns="0" tIns="1746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5"/>
              </a:spcBef>
            </a:pPr>
            <a:r>
              <a:rPr sz="5750" spc="-145" dirty="0">
                <a:solidFill>
                  <a:srgbClr val="1D2D51"/>
                </a:solidFill>
                <a:latin typeface="Arial Black"/>
                <a:cs typeface="Arial Black"/>
              </a:rPr>
              <a:t>B</a:t>
            </a:r>
            <a:r>
              <a:rPr sz="5750" spc="-715" dirty="0">
                <a:solidFill>
                  <a:srgbClr val="1D2D51"/>
                </a:solidFill>
                <a:latin typeface="Arial Black"/>
                <a:cs typeface="Arial Black"/>
              </a:rPr>
              <a:t>A</a:t>
            </a:r>
            <a:r>
              <a:rPr sz="5750" spc="-295" dirty="0">
                <a:solidFill>
                  <a:srgbClr val="1D2D51"/>
                </a:solidFill>
                <a:latin typeface="Arial Black"/>
                <a:cs typeface="Arial Black"/>
              </a:rPr>
              <a:t>V</a:t>
            </a:r>
            <a:r>
              <a:rPr sz="5750" spc="-245" dirty="0">
                <a:solidFill>
                  <a:srgbClr val="1D2D51"/>
                </a:solidFill>
                <a:latin typeface="Arial Black"/>
                <a:cs typeface="Arial Black"/>
              </a:rPr>
              <a:t>S</a:t>
            </a:r>
            <a:r>
              <a:rPr sz="5750" spc="-145" dirty="0">
                <a:solidFill>
                  <a:srgbClr val="1D2D51"/>
                </a:solidFill>
                <a:latin typeface="Arial Black"/>
                <a:cs typeface="Arial Black"/>
              </a:rPr>
              <a:t>A</a:t>
            </a:r>
            <a:r>
              <a:rPr lang="es-AR" sz="5750" spc="-145" dirty="0">
                <a:solidFill>
                  <a:srgbClr val="1D2D51"/>
                </a:solidFill>
                <a:latin typeface="Arial Black"/>
                <a:cs typeface="Arial Black"/>
              </a:rPr>
              <a:t> AHORRO</a:t>
            </a:r>
            <a:endParaRPr sz="5750" dirty="0">
              <a:latin typeface="Arial Black"/>
              <a:cs typeface="Arial Black"/>
            </a:endParaRPr>
          </a:p>
          <a:p>
            <a:pPr marL="13970">
              <a:lnSpc>
                <a:spcPct val="100000"/>
              </a:lnSpc>
              <a:spcBef>
                <a:spcPts val="670"/>
              </a:spcBef>
            </a:pPr>
            <a:r>
              <a:rPr lang="es-AR" sz="3050" spc="235" dirty="0">
                <a:solidFill>
                  <a:srgbClr val="1D2D51"/>
                </a:solidFill>
                <a:latin typeface="Tahoma"/>
                <a:cs typeface="Tahoma"/>
              </a:rPr>
              <a:t>LIQUIDEZ</a:t>
            </a:r>
            <a:endParaRPr sz="3050" dirty="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214850" y="470408"/>
            <a:ext cx="2633980" cy="3086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50" spc="70" dirty="0">
                <a:solidFill>
                  <a:srgbClr val="1D2D51"/>
                </a:solidFill>
                <a:latin typeface="Tahoma"/>
                <a:cs typeface="Tahoma"/>
                <a:hlinkClick r:id="rId2"/>
              </a:rPr>
              <a:t>www.bavsafondos.com</a:t>
            </a:r>
            <a:endParaRPr sz="185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 flipV="1">
            <a:off x="7194474" y="842764"/>
            <a:ext cx="12914163" cy="200563"/>
          </a:xfrm>
          <a:custGeom>
            <a:avLst/>
            <a:gdLst/>
            <a:ahLst/>
            <a:cxnLst/>
            <a:rect l="l" t="t" r="r" b="b"/>
            <a:pathLst>
              <a:path w="8805544" h="31750">
                <a:moveTo>
                  <a:pt x="8805543" y="0"/>
                </a:moveTo>
                <a:lnTo>
                  <a:pt x="0" y="0"/>
                </a:lnTo>
                <a:lnTo>
                  <a:pt x="0" y="31423"/>
                </a:lnTo>
                <a:lnTo>
                  <a:pt x="8805543" y="31423"/>
                </a:lnTo>
                <a:lnTo>
                  <a:pt x="8805543" y="0"/>
                </a:lnTo>
                <a:close/>
              </a:path>
            </a:pathLst>
          </a:custGeom>
          <a:solidFill>
            <a:srgbClr val="1D2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5EEB056-FBF2-D719-18A0-A40BD11DB7F2}"/>
              </a:ext>
            </a:extLst>
          </p:cNvPr>
          <p:cNvSpPr txBox="1"/>
          <p:nvPr/>
        </p:nvSpPr>
        <p:spPr>
          <a:xfrm>
            <a:off x="7230620" y="1158875"/>
            <a:ext cx="11051030" cy="45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2300" b="1" spc="55" dirty="0">
                <a:solidFill>
                  <a:srgbClr val="1D2D51"/>
                </a:solidFill>
                <a:latin typeface="Verdana"/>
              </a:rPr>
              <a:t>LIQUIDEZ</a:t>
            </a:r>
            <a:endParaRPr lang="es-US" sz="2300" b="1" spc="55" dirty="0">
              <a:solidFill>
                <a:srgbClr val="1D2D51"/>
              </a:solidFill>
              <a:latin typeface="Verdana"/>
            </a:endParaRPr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id="{A3C08E82-522B-2C45-B60E-CE3DADB96C19}"/>
              </a:ext>
            </a:extLst>
          </p:cNvPr>
          <p:cNvSpPr/>
          <p:nvPr/>
        </p:nvSpPr>
        <p:spPr>
          <a:xfrm flipV="1">
            <a:off x="7230620" y="1627323"/>
            <a:ext cx="12879830" cy="60605"/>
          </a:xfrm>
          <a:custGeom>
            <a:avLst/>
            <a:gdLst/>
            <a:ahLst/>
            <a:cxnLst/>
            <a:rect l="l" t="t" r="r" b="b"/>
            <a:pathLst>
              <a:path w="8805544" h="31750">
                <a:moveTo>
                  <a:pt x="8805543" y="0"/>
                </a:moveTo>
                <a:lnTo>
                  <a:pt x="0" y="0"/>
                </a:lnTo>
                <a:lnTo>
                  <a:pt x="0" y="31423"/>
                </a:lnTo>
                <a:lnTo>
                  <a:pt x="8805543" y="31423"/>
                </a:lnTo>
                <a:lnTo>
                  <a:pt x="8805543" y="0"/>
                </a:lnTo>
                <a:close/>
              </a:path>
            </a:pathLst>
          </a:custGeom>
          <a:solidFill>
            <a:srgbClr val="1D2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7">
            <a:extLst>
              <a:ext uri="{FF2B5EF4-FFF2-40B4-BE49-F238E27FC236}">
                <a16:creationId xmlns:a16="http://schemas.microsoft.com/office/drawing/2014/main" id="{ACD12EA7-D5D9-78D5-6ABF-0EE837DE1574}"/>
              </a:ext>
            </a:extLst>
          </p:cNvPr>
          <p:cNvSpPr txBox="1"/>
          <p:nvPr/>
        </p:nvSpPr>
        <p:spPr>
          <a:xfrm>
            <a:off x="7447794" y="6837237"/>
            <a:ext cx="12084882" cy="7341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es-AR" sz="2300" b="1" spc="55" dirty="0">
              <a:solidFill>
                <a:srgbClr val="1D2D51"/>
              </a:solidFill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sz="2300" b="1" dirty="0">
              <a:latin typeface="Verdana"/>
              <a:cs typeface="Verdana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A34AE4A-37AF-6340-43D1-F91ECFCB32C0}"/>
              </a:ext>
            </a:extLst>
          </p:cNvPr>
          <p:cNvSpPr txBox="1"/>
          <p:nvPr/>
        </p:nvSpPr>
        <p:spPr>
          <a:xfrm>
            <a:off x="7230620" y="1850135"/>
            <a:ext cx="12618210" cy="8514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algn="just">
              <a:lnSpc>
                <a:spcPct val="150000"/>
              </a:lnSpc>
            </a:pPr>
            <a:r>
              <a:rPr lang="es-MX" sz="2300" spc="165" dirty="0">
                <a:solidFill>
                  <a:srgbClr val="1D2D51"/>
                </a:solidFill>
                <a:latin typeface="Tahoma"/>
                <a:cs typeface="Tahoma"/>
              </a:rPr>
              <a:t>Durante el último trimestre, la cartera del fondo mostró un promedio de 66,89% en activos líquidos, es decir, aquellos activos que pueden convertirse rápidamente en efectivo sin una pérdida significativa de valor. Esto incluye, cuentas remuneradas, aperturas, pases y cauciones, instrumentos de alta liquidez. </a:t>
            </a:r>
          </a:p>
          <a:p>
            <a:pPr marL="12700" marR="5080" algn="just">
              <a:lnSpc>
                <a:spcPct val="150000"/>
              </a:lnSpc>
            </a:pPr>
            <a:r>
              <a:rPr lang="es-MX" sz="2300" spc="165" dirty="0">
                <a:solidFill>
                  <a:srgbClr val="1D2D51"/>
                </a:solidFill>
                <a:latin typeface="Tahoma"/>
                <a:cs typeface="Tahoma"/>
              </a:rPr>
              <a:t>En el mismo periodo, el promedio de rescates sobre el patrimonio del fondo fue del 44%. Esto implica que, en promedio, el fondo tuvo solicitudes de rescate equivalentes al 44% de su patrimonio total en el trimestre. </a:t>
            </a:r>
          </a:p>
          <a:p>
            <a:pPr marL="12700" marR="5080" algn="just">
              <a:lnSpc>
                <a:spcPct val="150000"/>
              </a:lnSpc>
            </a:pPr>
            <a:r>
              <a:rPr lang="es-MX" sz="2300" spc="165" dirty="0">
                <a:solidFill>
                  <a:srgbClr val="1D2D51"/>
                </a:solidFill>
                <a:latin typeface="Tahoma"/>
                <a:cs typeface="Tahoma"/>
              </a:rPr>
              <a:t>Cobertura de liquidez: Dado que los activos líquidos representaron un 66,89% de la cartera y los rescates fueron del 44%, el fondo tuvo un excedente de liquidez del 22,89%. Esto significa que en ningún momento el fondo se vio en la necesidad de liquidar activos no líquidos o tomar medidas adicionales para cubrir las solicitudes de rescate, lo que refleja una cobertura sólida de liquidez ante posibles salidas de capital. Este margen de seguridad del 22,89% permitió al fondo operar de manera eficiente y sin riesgo de incumplimiento, incluso ante una posible alta demanda de rescates, lo cual es clave para la tranquilidad de los inversores y la estabilidad operativa del fondo.</a:t>
            </a:r>
            <a:endParaRPr lang="es-419" sz="2300" spc="165" dirty="0">
              <a:solidFill>
                <a:srgbClr val="1D2D5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551706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6623050" cy="11308715"/>
            <a:chOff x="115280" y="0"/>
            <a:chExt cx="10076180" cy="11308715"/>
          </a:xfrm>
        </p:grpSpPr>
        <p:sp>
          <p:nvSpPr>
            <p:cNvPr id="3" name="object 3"/>
            <p:cNvSpPr/>
            <p:nvPr/>
          </p:nvSpPr>
          <p:spPr>
            <a:xfrm>
              <a:off x="115280" y="0"/>
              <a:ext cx="10076180" cy="11308715"/>
            </a:xfrm>
            <a:custGeom>
              <a:avLst/>
              <a:gdLst/>
              <a:ahLst/>
              <a:cxnLst/>
              <a:rect l="l" t="t" r="r" b="b"/>
              <a:pathLst>
                <a:path w="10076180" h="11308715">
                  <a:moveTo>
                    <a:pt x="10075651" y="0"/>
                  </a:moveTo>
                  <a:lnTo>
                    <a:pt x="0" y="0"/>
                  </a:lnTo>
                  <a:lnTo>
                    <a:pt x="0" y="11308556"/>
                  </a:lnTo>
                  <a:lnTo>
                    <a:pt x="10075651" y="11308556"/>
                  </a:lnTo>
                  <a:lnTo>
                    <a:pt x="10075651" y="0"/>
                  </a:lnTo>
                  <a:close/>
                </a:path>
              </a:pathLst>
            </a:custGeom>
            <a:solidFill>
              <a:srgbClr val="ABC2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84633" y="7062517"/>
              <a:ext cx="737110" cy="497158"/>
            </a:xfrm>
            <a:custGeom>
              <a:avLst/>
              <a:gdLst/>
              <a:ahLst/>
              <a:cxnLst/>
              <a:rect l="l" t="t" r="r" b="b"/>
              <a:pathLst>
                <a:path w="531494" h="527050">
                  <a:moveTo>
                    <a:pt x="530968" y="0"/>
                  </a:moveTo>
                  <a:lnTo>
                    <a:pt x="132205" y="0"/>
                  </a:lnTo>
                  <a:lnTo>
                    <a:pt x="0" y="128551"/>
                  </a:lnTo>
                  <a:lnTo>
                    <a:pt x="301530" y="128551"/>
                  </a:lnTo>
                  <a:lnTo>
                    <a:pt x="4062" y="425306"/>
                  </a:lnTo>
                  <a:lnTo>
                    <a:pt x="100572" y="521921"/>
                  </a:lnTo>
                  <a:lnTo>
                    <a:pt x="398270" y="223186"/>
                  </a:lnTo>
                  <a:lnTo>
                    <a:pt x="398270" y="526821"/>
                  </a:lnTo>
                  <a:lnTo>
                    <a:pt x="530968" y="394186"/>
                  </a:lnTo>
                  <a:lnTo>
                    <a:pt x="530968" y="0"/>
                  </a:lnTo>
                  <a:close/>
                </a:path>
              </a:pathLst>
            </a:custGeom>
            <a:solidFill>
              <a:srgbClr val="1D2D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38034" y="7733477"/>
            <a:ext cx="8063230" cy="1620315"/>
          </a:xfrm>
          <a:prstGeom prst="rect">
            <a:avLst/>
          </a:prstGeom>
        </p:spPr>
        <p:txBody>
          <a:bodyPr vert="horz" wrap="square" lIns="0" tIns="1746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5"/>
              </a:spcBef>
            </a:pPr>
            <a:r>
              <a:rPr sz="5750" spc="-145" dirty="0">
                <a:solidFill>
                  <a:srgbClr val="1D2D51"/>
                </a:solidFill>
                <a:latin typeface="Arial Black"/>
                <a:cs typeface="Arial Black"/>
              </a:rPr>
              <a:t>B</a:t>
            </a:r>
            <a:r>
              <a:rPr sz="5750" spc="-715" dirty="0">
                <a:solidFill>
                  <a:srgbClr val="1D2D51"/>
                </a:solidFill>
                <a:latin typeface="Arial Black"/>
                <a:cs typeface="Arial Black"/>
              </a:rPr>
              <a:t>A</a:t>
            </a:r>
            <a:r>
              <a:rPr sz="5750" spc="-295" dirty="0">
                <a:solidFill>
                  <a:srgbClr val="1D2D51"/>
                </a:solidFill>
                <a:latin typeface="Arial Black"/>
                <a:cs typeface="Arial Black"/>
              </a:rPr>
              <a:t>V</a:t>
            </a:r>
            <a:r>
              <a:rPr sz="5750" spc="-245" dirty="0">
                <a:solidFill>
                  <a:srgbClr val="1D2D51"/>
                </a:solidFill>
                <a:latin typeface="Arial Black"/>
                <a:cs typeface="Arial Black"/>
              </a:rPr>
              <a:t>S</a:t>
            </a:r>
            <a:r>
              <a:rPr sz="5750" spc="-145" dirty="0">
                <a:solidFill>
                  <a:srgbClr val="1D2D51"/>
                </a:solidFill>
                <a:latin typeface="Arial Black"/>
                <a:cs typeface="Arial Black"/>
              </a:rPr>
              <a:t>A</a:t>
            </a:r>
            <a:r>
              <a:rPr lang="es-AR" sz="5750" spc="-145" dirty="0">
                <a:solidFill>
                  <a:srgbClr val="1D2D51"/>
                </a:solidFill>
                <a:latin typeface="Arial Black"/>
                <a:cs typeface="Arial Black"/>
              </a:rPr>
              <a:t> AHORRO</a:t>
            </a:r>
            <a:endParaRPr sz="5750" dirty="0">
              <a:latin typeface="Arial Black"/>
              <a:cs typeface="Arial Black"/>
            </a:endParaRPr>
          </a:p>
          <a:p>
            <a:pPr marL="13970">
              <a:lnSpc>
                <a:spcPct val="100000"/>
              </a:lnSpc>
              <a:spcBef>
                <a:spcPts val="670"/>
              </a:spcBef>
            </a:pPr>
            <a:r>
              <a:rPr lang="es-AR" sz="3050" spc="235" dirty="0">
                <a:solidFill>
                  <a:srgbClr val="1D2D51"/>
                </a:solidFill>
                <a:latin typeface="Tahoma"/>
                <a:cs typeface="Tahoma"/>
              </a:rPr>
              <a:t>LIQUIDEZ</a:t>
            </a:r>
            <a:endParaRPr sz="3050" dirty="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214850" y="470408"/>
            <a:ext cx="2633980" cy="3086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50" spc="70" dirty="0">
                <a:solidFill>
                  <a:srgbClr val="1D2D51"/>
                </a:solidFill>
                <a:latin typeface="Tahoma"/>
                <a:cs typeface="Tahoma"/>
                <a:hlinkClick r:id="rId2"/>
              </a:rPr>
              <a:t>www.bavsafondos.com</a:t>
            </a:r>
            <a:endParaRPr sz="185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 flipV="1">
            <a:off x="7194474" y="842764"/>
            <a:ext cx="12914163" cy="200563"/>
          </a:xfrm>
          <a:custGeom>
            <a:avLst/>
            <a:gdLst/>
            <a:ahLst/>
            <a:cxnLst/>
            <a:rect l="l" t="t" r="r" b="b"/>
            <a:pathLst>
              <a:path w="8805544" h="31750">
                <a:moveTo>
                  <a:pt x="8805543" y="0"/>
                </a:moveTo>
                <a:lnTo>
                  <a:pt x="0" y="0"/>
                </a:lnTo>
                <a:lnTo>
                  <a:pt x="0" y="31423"/>
                </a:lnTo>
                <a:lnTo>
                  <a:pt x="8805543" y="31423"/>
                </a:lnTo>
                <a:lnTo>
                  <a:pt x="8805543" y="0"/>
                </a:lnTo>
                <a:close/>
              </a:path>
            </a:pathLst>
          </a:custGeom>
          <a:solidFill>
            <a:srgbClr val="1D2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5EEB056-FBF2-D719-18A0-A40BD11DB7F2}"/>
              </a:ext>
            </a:extLst>
          </p:cNvPr>
          <p:cNvSpPr txBox="1"/>
          <p:nvPr/>
        </p:nvSpPr>
        <p:spPr>
          <a:xfrm>
            <a:off x="7230620" y="1539875"/>
            <a:ext cx="11051030" cy="45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sz="2300" b="1" spc="55" dirty="0">
                <a:solidFill>
                  <a:srgbClr val="1D2D51"/>
                </a:solidFill>
                <a:latin typeface="Verdana"/>
              </a:rPr>
              <a:t>LIQUIDEZ</a:t>
            </a:r>
            <a:endParaRPr lang="es-US" sz="2300" b="1" spc="55" dirty="0">
              <a:solidFill>
                <a:srgbClr val="1D2D51"/>
              </a:solidFill>
              <a:latin typeface="Verdana"/>
            </a:endParaRPr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id="{A3C08E82-522B-2C45-B60E-CE3DADB96C19}"/>
              </a:ext>
            </a:extLst>
          </p:cNvPr>
          <p:cNvSpPr/>
          <p:nvPr/>
        </p:nvSpPr>
        <p:spPr>
          <a:xfrm flipV="1">
            <a:off x="7230620" y="2008323"/>
            <a:ext cx="12879830" cy="60605"/>
          </a:xfrm>
          <a:custGeom>
            <a:avLst/>
            <a:gdLst/>
            <a:ahLst/>
            <a:cxnLst/>
            <a:rect l="l" t="t" r="r" b="b"/>
            <a:pathLst>
              <a:path w="8805544" h="31750">
                <a:moveTo>
                  <a:pt x="8805543" y="0"/>
                </a:moveTo>
                <a:lnTo>
                  <a:pt x="0" y="0"/>
                </a:lnTo>
                <a:lnTo>
                  <a:pt x="0" y="31423"/>
                </a:lnTo>
                <a:lnTo>
                  <a:pt x="8805543" y="31423"/>
                </a:lnTo>
                <a:lnTo>
                  <a:pt x="8805543" y="0"/>
                </a:lnTo>
                <a:close/>
              </a:path>
            </a:pathLst>
          </a:custGeom>
          <a:solidFill>
            <a:srgbClr val="1D2D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7">
            <a:extLst>
              <a:ext uri="{FF2B5EF4-FFF2-40B4-BE49-F238E27FC236}">
                <a16:creationId xmlns:a16="http://schemas.microsoft.com/office/drawing/2014/main" id="{ACD12EA7-D5D9-78D5-6ABF-0EE837DE1574}"/>
              </a:ext>
            </a:extLst>
          </p:cNvPr>
          <p:cNvSpPr txBox="1"/>
          <p:nvPr/>
        </p:nvSpPr>
        <p:spPr>
          <a:xfrm>
            <a:off x="7447794" y="6837237"/>
            <a:ext cx="12084882" cy="7341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es-AR" sz="2300" b="1" spc="55" dirty="0">
              <a:solidFill>
                <a:srgbClr val="1D2D51"/>
              </a:solidFill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sz="2300" b="1" dirty="0">
              <a:latin typeface="Verdana"/>
              <a:cs typeface="Verdana"/>
            </a:endParaRP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8FAA5312-E0D9-132E-7C20-9DE1E96E16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707066"/>
              </p:ext>
            </p:extLst>
          </p:nvPr>
        </p:nvGraphicFramePr>
        <p:xfrm>
          <a:off x="6623050" y="2963651"/>
          <a:ext cx="13225780" cy="6882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36264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1455</TotalTime>
  <Words>1192</Words>
  <Application>Microsoft Office PowerPoint</Application>
  <PresentationFormat>Personalizado</PresentationFormat>
  <Paragraphs>70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 Black</vt:lpstr>
      <vt:lpstr>Calibri</vt:lpstr>
      <vt:lpstr>Tahoma</vt:lpstr>
      <vt:lpstr>Verdana</vt:lpstr>
      <vt:lpstr>Office Theme</vt:lpstr>
      <vt:lpstr>Informe de Riesgo Trimestral BAVSA Ahorro FCI                                          RG CNV 757 / 2024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25 de Mayo 375 piso 2, CABA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título-1</dc:title>
  <dc:creator>Daniela</dc:creator>
  <cp:lastModifiedBy>Jeronimo Ferrer</cp:lastModifiedBy>
  <cp:revision>23</cp:revision>
  <cp:lastPrinted>2024-09-13T02:26:41Z</cp:lastPrinted>
  <dcterms:created xsi:type="dcterms:W3CDTF">2024-09-13T01:26:07Z</dcterms:created>
  <dcterms:modified xsi:type="dcterms:W3CDTF">2024-10-14T19:46:29Z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2024-07-24T00:00:00Z</vt:filetime>
  </property>
  <property fmtid="{D5CDD505-2E9C-101B-9397-08002B2CF9AE}" pid="3" name="Creator">
    <vt:lpwstr>Adobe Illustrator 28.5 (Windows)</vt:lpwstr>
  </property>
  <property fmtid="{D5CDD505-2E9C-101B-9397-08002B2CF9AE}" pid="4" name="CreatorVersion">
    <vt:lpwstr>21.0.0</vt:lpwstr>
  </property>
  <property fmtid="{D5CDD505-2E9C-101B-9397-08002B2CF9AE}" pid="5" name="LastSaved">
    <vt:filetime>2024-09-13T00:00:00Z</vt:filetime>
  </property>
  <property fmtid="{D5CDD505-2E9C-101B-9397-08002B2CF9AE}" pid="6" name="Producer">
    <vt:lpwstr>Adobe PDF library 17.00</vt:lpwstr>
  </property>
</Properties>
</file>